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70" r:id="rId6"/>
    <p:sldId id="267" r:id="rId7"/>
    <p:sldId id="268" r:id="rId8"/>
    <p:sldId id="277" r:id="rId9"/>
    <p:sldId id="269" r:id="rId10"/>
    <p:sldId id="271" r:id="rId11"/>
    <p:sldId id="275" r:id="rId12"/>
    <p:sldId id="274" r:id="rId13"/>
    <p:sldId id="273" r:id="rId14"/>
    <p:sldId id="272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A88D"/>
    <a:srgbClr val="002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di Du Plooy" userId="fdb224ca-68eb-449d-b2c3-f8a8a0bb5034" providerId="ADAL" clId="{2EC94397-BB31-4879-BBE2-F45E7F7C8F2B}"/>
    <pc:docChg chg="custSel addSld delSld modSld sldOrd modMainMaster">
      <pc:chgData name="Melandi Du Plooy" userId="fdb224ca-68eb-449d-b2c3-f8a8a0bb5034" providerId="ADAL" clId="{2EC94397-BB31-4879-BBE2-F45E7F7C8F2B}" dt="2024-09-10T01:12:06.081" v="107" actId="20577"/>
      <pc:docMkLst>
        <pc:docMk/>
      </pc:docMkLst>
      <pc:sldChg chg="delSp del mod">
        <pc:chgData name="Melandi Du Plooy" userId="fdb224ca-68eb-449d-b2c3-f8a8a0bb5034" providerId="ADAL" clId="{2EC94397-BB31-4879-BBE2-F45E7F7C8F2B}" dt="2024-09-05T00:53:12.576" v="103" actId="47"/>
        <pc:sldMkLst>
          <pc:docMk/>
          <pc:sldMk cId="2241342950" sldId="256"/>
        </pc:sldMkLst>
        <pc:spChg chg="del">
          <ac:chgData name="Melandi Du Plooy" userId="fdb224ca-68eb-449d-b2c3-f8a8a0bb5034" providerId="ADAL" clId="{2EC94397-BB31-4879-BBE2-F45E7F7C8F2B}" dt="2024-09-05T00:53:10.401" v="101" actId="21"/>
          <ac:spMkLst>
            <pc:docMk/>
            <pc:sldMk cId="2241342950" sldId="256"/>
            <ac:spMk id="6" creationId="{A40F322E-B5D8-EDBA-5E11-767F67202207}"/>
          </ac:spMkLst>
        </pc:spChg>
        <pc:spChg chg="del">
          <ac:chgData name="Melandi Du Plooy" userId="fdb224ca-68eb-449d-b2c3-f8a8a0bb5034" providerId="ADAL" clId="{2EC94397-BB31-4879-BBE2-F45E7F7C8F2B}" dt="2024-09-05T00:53:10.401" v="101" actId="21"/>
          <ac:spMkLst>
            <pc:docMk/>
            <pc:sldMk cId="2241342950" sldId="256"/>
            <ac:spMk id="7" creationId="{F81D2283-D3E6-689B-BA5A-8EDDCF5D6B1F}"/>
          </ac:spMkLst>
        </pc:spChg>
        <pc:spChg chg="del">
          <ac:chgData name="Melandi Du Plooy" userId="fdb224ca-68eb-449d-b2c3-f8a8a0bb5034" providerId="ADAL" clId="{2EC94397-BB31-4879-BBE2-F45E7F7C8F2B}" dt="2024-09-05T00:53:10.401" v="101" actId="21"/>
          <ac:spMkLst>
            <pc:docMk/>
            <pc:sldMk cId="2241342950" sldId="256"/>
            <ac:spMk id="8" creationId="{FD15896E-8D5D-EF1F-14FE-BA307E07D271}"/>
          </ac:spMkLst>
        </pc:spChg>
        <pc:spChg chg="del">
          <ac:chgData name="Melandi Du Plooy" userId="fdb224ca-68eb-449d-b2c3-f8a8a0bb5034" providerId="ADAL" clId="{2EC94397-BB31-4879-BBE2-F45E7F7C8F2B}" dt="2024-09-05T00:53:10.401" v="101" actId="21"/>
          <ac:spMkLst>
            <pc:docMk/>
            <pc:sldMk cId="2241342950" sldId="256"/>
            <ac:spMk id="12" creationId="{8D876B13-8BDC-044E-FDED-6338DF577814}"/>
          </ac:spMkLst>
        </pc:spChg>
        <pc:spChg chg="del">
          <ac:chgData name="Melandi Du Plooy" userId="fdb224ca-68eb-449d-b2c3-f8a8a0bb5034" providerId="ADAL" clId="{2EC94397-BB31-4879-BBE2-F45E7F7C8F2B}" dt="2024-09-05T00:53:10.401" v="101" actId="21"/>
          <ac:spMkLst>
            <pc:docMk/>
            <pc:sldMk cId="2241342950" sldId="256"/>
            <ac:spMk id="13" creationId="{0A7DB81E-B2FA-8929-FBC6-0D9693E0C16B}"/>
          </ac:spMkLst>
        </pc:spChg>
      </pc:sldChg>
      <pc:sldChg chg="addSp delSp modSp mod">
        <pc:chgData name="Melandi Du Plooy" userId="fdb224ca-68eb-449d-b2c3-f8a8a0bb5034" providerId="ADAL" clId="{2EC94397-BB31-4879-BBE2-F45E7F7C8F2B}" dt="2024-09-10T01:12:06.081" v="107" actId="20577"/>
        <pc:sldMkLst>
          <pc:docMk/>
          <pc:sldMk cId="4001887130" sldId="257"/>
        </pc:sldMkLst>
        <pc:spChg chg="mod">
          <ac:chgData name="Melandi Du Plooy" userId="fdb224ca-68eb-449d-b2c3-f8a8a0bb5034" providerId="ADAL" clId="{2EC94397-BB31-4879-BBE2-F45E7F7C8F2B}" dt="2024-09-10T01:12:06.081" v="107" actId="20577"/>
          <ac:spMkLst>
            <pc:docMk/>
            <pc:sldMk cId="4001887130" sldId="257"/>
            <ac:spMk id="5" creationId="{EBE7CD66-1559-BDEB-404F-D8F3377FE7DB}"/>
          </ac:spMkLst>
        </pc:spChg>
        <pc:spChg chg="add mod">
          <ac:chgData name="Melandi Du Plooy" userId="fdb224ca-68eb-449d-b2c3-f8a8a0bb5034" providerId="ADAL" clId="{2EC94397-BB31-4879-BBE2-F45E7F7C8F2B}" dt="2024-09-04T23:42:10.818" v="96" actId="20577"/>
          <ac:spMkLst>
            <pc:docMk/>
            <pc:sldMk cId="4001887130" sldId="257"/>
            <ac:spMk id="7" creationId="{DF8059F0-250F-D64C-235C-932F2AAB9EB1}"/>
          </ac:spMkLst>
        </pc:spChg>
        <pc:picChg chg="del">
          <ac:chgData name="Melandi Du Plooy" userId="fdb224ca-68eb-449d-b2c3-f8a8a0bb5034" providerId="ADAL" clId="{2EC94397-BB31-4879-BBE2-F45E7F7C8F2B}" dt="2024-09-04T23:40:50.481" v="70" actId="21"/>
          <ac:picMkLst>
            <pc:docMk/>
            <pc:sldMk cId="4001887130" sldId="257"/>
            <ac:picMk id="6" creationId="{9C6820FC-7844-ECE0-67B8-E6BB9F3C14DC}"/>
          </ac:picMkLst>
        </pc:picChg>
      </pc:sldChg>
      <pc:sldChg chg="addSp delSp modSp ord">
        <pc:chgData name="Melandi Du Plooy" userId="fdb224ca-68eb-449d-b2c3-f8a8a0bb5034" providerId="ADAL" clId="{2EC94397-BB31-4879-BBE2-F45E7F7C8F2B}" dt="2024-09-05T00:53:11.144" v="102"/>
        <pc:sldMkLst>
          <pc:docMk/>
          <pc:sldMk cId="3136553804" sldId="270"/>
        </pc:sldMkLst>
        <pc:spChg chg="add mod">
          <ac:chgData name="Melandi Du Plooy" userId="fdb224ca-68eb-449d-b2c3-f8a8a0bb5034" providerId="ADAL" clId="{2EC94397-BB31-4879-BBE2-F45E7F7C8F2B}" dt="2024-09-05T00:53:11.144" v="102"/>
          <ac:spMkLst>
            <pc:docMk/>
            <pc:sldMk cId="3136553804" sldId="270"/>
            <ac:spMk id="6" creationId="{A40F322E-B5D8-EDBA-5E11-767F67202207}"/>
          </ac:spMkLst>
        </pc:spChg>
        <pc:spChg chg="add mod">
          <ac:chgData name="Melandi Du Plooy" userId="fdb224ca-68eb-449d-b2c3-f8a8a0bb5034" providerId="ADAL" clId="{2EC94397-BB31-4879-BBE2-F45E7F7C8F2B}" dt="2024-09-05T00:53:11.144" v="102"/>
          <ac:spMkLst>
            <pc:docMk/>
            <pc:sldMk cId="3136553804" sldId="270"/>
            <ac:spMk id="7" creationId="{F81D2283-D3E6-689B-BA5A-8EDDCF5D6B1F}"/>
          </ac:spMkLst>
        </pc:spChg>
        <pc:spChg chg="add mod">
          <ac:chgData name="Melandi Du Plooy" userId="fdb224ca-68eb-449d-b2c3-f8a8a0bb5034" providerId="ADAL" clId="{2EC94397-BB31-4879-BBE2-F45E7F7C8F2B}" dt="2024-09-05T00:53:11.144" v="102"/>
          <ac:spMkLst>
            <pc:docMk/>
            <pc:sldMk cId="3136553804" sldId="270"/>
            <ac:spMk id="8" creationId="{FD15896E-8D5D-EF1F-14FE-BA307E07D271}"/>
          </ac:spMkLst>
        </pc:spChg>
        <pc:spChg chg="add mod">
          <ac:chgData name="Melandi Du Plooy" userId="fdb224ca-68eb-449d-b2c3-f8a8a0bb5034" providerId="ADAL" clId="{2EC94397-BB31-4879-BBE2-F45E7F7C8F2B}" dt="2024-09-05T00:53:11.144" v="102"/>
          <ac:spMkLst>
            <pc:docMk/>
            <pc:sldMk cId="3136553804" sldId="270"/>
            <ac:spMk id="12" creationId="{8D876B13-8BDC-044E-FDED-6338DF577814}"/>
          </ac:spMkLst>
        </pc:spChg>
        <pc:spChg chg="add mod">
          <ac:chgData name="Melandi Du Plooy" userId="fdb224ca-68eb-449d-b2c3-f8a8a0bb5034" providerId="ADAL" clId="{2EC94397-BB31-4879-BBE2-F45E7F7C8F2B}" dt="2024-09-05T00:53:11.144" v="102"/>
          <ac:spMkLst>
            <pc:docMk/>
            <pc:sldMk cId="3136553804" sldId="270"/>
            <ac:spMk id="13" creationId="{0A7DB81E-B2FA-8929-FBC6-0D9693E0C16B}"/>
          </ac:spMkLst>
        </pc:spChg>
        <pc:spChg chg="del">
          <ac:chgData name="Melandi Du Plooy" userId="fdb224ca-68eb-449d-b2c3-f8a8a0bb5034" providerId="ADAL" clId="{2EC94397-BB31-4879-BBE2-F45E7F7C8F2B}" dt="2024-09-05T00:53:03.331" v="100" actId="478"/>
          <ac:spMkLst>
            <pc:docMk/>
            <pc:sldMk cId="3136553804" sldId="270"/>
            <ac:spMk id="33" creationId="{A111EB7F-7890-0CEA-6F80-FA28C49435C9}"/>
          </ac:spMkLst>
        </pc:spChg>
        <pc:spChg chg="del">
          <ac:chgData name="Melandi Du Plooy" userId="fdb224ca-68eb-449d-b2c3-f8a8a0bb5034" providerId="ADAL" clId="{2EC94397-BB31-4879-BBE2-F45E7F7C8F2B}" dt="2024-09-05T00:53:03.331" v="100" actId="478"/>
          <ac:spMkLst>
            <pc:docMk/>
            <pc:sldMk cId="3136553804" sldId="270"/>
            <ac:spMk id="35" creationId="{41B2639D-1D81-D2F4-6B65-B3BB14ECADA7}"/>
          </ac:spMkLst>
        </pc:spChg>
        <pc:spChg chg="del">
          <ac:chgData name="Melandi Du Plooy" userId="fdb224ca-68eb-449d-b2c3-f8a8a0bb5034" providerId="ADAL" clId="{2EC94397-BB31-4879-BBE2-F45E7F7C8F2B}" dt="2024-09-05T00:53:03.331" v="100" actId="478"/>
          <ac:spMkLst>
            <pc:docMk/>
            <pc:sldMk cId="3136553804" sldId="270"/>
            <ac:spMk id="36" creationId="{24FC90FC-3201-7D07-110C-FD9AD15F5A1E}"/>
          </ac:spMkLst>
        </pc:spChg>
        <pc:picChg chg="del">
          <ac:chgData name="Melandi Du Plooy" userId="fdb224ca-68eb-449d-b2c3-f8a8a0bb5034" providerId="ADAL" clId="{2EC94397-BB31-4879-BBE2-F45E7F7C8F2B}" dt="2024-09-05T00:53:03.331" v="100" actId="478"/>
          <ac:picMkLst>
            <pc:docMk/>
            <pc:sldMk cId="3136553804" sldId="270"/>
            <ac:picMk id="34" creationId="{3CD820B0-737F-0D92-6907-2EDE58FDAD69}"/>
          </ac:picMkLst>
        </pc:picChg>
      </pc:sldChg>
      <pc:sldChg chg="addSp delSp modSp add mod ord">
        <pc:chgData name="Melandi Du Plooy" userId="fdb224ca-68eb-449d-b2c3-f8a8a0bb5034" providerId="ADAL" clId="{2EC94397-BB31-4879-BBE2-F45E7F7C8F2B}" dt="2024-09-09T03:48:00.927" v="104"/>
        <pc:sldMkLst>
          <pc:docMk/>
          <pc:sldMk cId="1497747762" sldId="276"/>
        </pc:sldMkLst>
        <pc:spChg chg="add mod">
          <ac:chgData name="Melandi Du Plooy" userId="fdb224ca-68eb-449d-b2c3-f8a8a0bb5034" providerId="ADAL" clId="{2EC94397-BB31-4879-BBE2-F45E7F7C8F2B}" dt="2024-09-09T03:48:00.927" v="104"/>
          <ac:spMkLst>
            <pc:docMk/>
            <pc:sldMk cId="1497747762" sldId="276"/>
            <ac:spMk id="2" creationId="{483FA200-0554-F66C-9366-45E9240C8E4D}"/>
          </ac:spMkLst>
        </pc:spChg>
        <pc:spChg chg="mod">
          <ac:chgData name="Melandi Du Plooy" userId="fdb224ca-68eb-449d-b2c3-f8a8a0bb5034" providerId="ADAL" clId="{2EC94397-BB31-4879-BBE2-F45E7F7C8F2B}" dt="2024-09-04T23:40:37.211" v="69" actId="1076"/>
          <ac:spMkLst>
            <pc:docMk/>
            <pc:sldMk cId="1497747762" sldId="276"/>
            <ac:spMk id="5" creationId="{EBE7CD66-1559-BDEB-404F-D8F3377FE7DB}"/>
          </ac:spMkLst>
        </pc:spChg>
        <pc:picChg chg="del mod">
          <ac:chgData name="Melandi Du Plooy" userId="fdb224ca-68eb-449d-b2c3-f8a8a0bb5034" providerId="ADAL" clId="{2EC94397-BB31-4879-BBE2-F45E7F7C8F2B}" dt="2024-09-04T23:41:09.109" v="73" actId="478"/>
          <ac:picMkLst>
            <pc:docMk/>
            <pc:sldMk cId="1497747762" sldId="276"/>
            <ac:picMk id="6" creationId="{9C6820FC-7844-ECE0-67B8-E6BB9F3C14DC}"/>
          </ac:picMkLst>
        </pc:picChg>
      </pc:sldChg>
      <pc:sldChg chg="add">
        <pc:chgData name="Melandi Du Plooy" userId="fdb224ca-68eb-449d-b2c3-f8a8a0bb5034" providerId="ADAL" clId="{2EC94397-BB31-4879-BBE2-F45E7F7C8F2B}" dt="2024-09-05T00:52:58.316" v="97" actId="2890"/>
        <pc:sldMkLst>
          <pc:docMk/>
          <pc:sldMk cId="2154049355" sldId="277"/>
        </pc:sldMkLst>
      </pc:sldChg>
      <pc:sldMasterChg chg="modSldLayout">
        <pc:chgData name="Melandi Du Plooy" userId="fdb224ca-68eb-449d-b2c3-f8a8a0bb5034" providerId="ADAL" clId="{2EC94397-BB31-4879-BBE2-F45E7F7C8F2B}" dt="2024-09-04T23:41:40.600" v="74" actId="1076"/>
        <pc:sldMasterMkLst>
          <pc:docMk/>
          <pc:sldMasterMk cId="1643143367" sldId="2147483648"/>
        </pc:sldMasterMkLst>
        <pc:sldLayoutChg chg="addSp modSp mod">
          <pc:chgData name="Melandi Du Plooy" userId="fdb224ca-68eb-449d-b2c3-f8a8a0bb5034" providerId="ADAL" clId="{2EC94397-BB31-4879-BBE2-F45E7F7C8F2B}" dt="2024-09-04T23:41:40.600" v="74" actId="1076"/>
          <pc:sldLayoutMkLst>
            <pc:docMk/>
            <pc:sldMasterMk cId="1643143367" sldId="2147483648"/>
            <pc:sldLayoutMk cId="3797965938" sldId="2147483649"/>
          </pc:sldLayoutMkLst>
          <pc:picChg chg="add mod">
            <ac:chgData name="Melandi Du Plooy" userId="fdb224ca-68eb-449d-b2c3-f8a8a0bb5034" providerId="ADAL" clId="{2EC94397-BB31-4879-BBE2-F45E7F7C8F2B}" dt="2024-09-04T23:41:40.600" v="74" actId="1076"/>
            <ac:picMkLst>
              <pc:docMk/>
              <pc:sldMasterMk cId="1643143367" sldId="2147483648"/>
              <pc:sldLayoutMk cId="3797965938" sldId="2147483649"/>
              <ac:picMk id="7" creationId="{9C6820FC-7844-ECE0-67B8-E6BB9F3C14DC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501B9-E876-697D-40E9-C1AEEED27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8D460-A7D5-0103-B283-E4FA651D0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16DE-E872-D21E-074F-50F256B7B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E18-DDA6-449C-BD8C-8B384BF0F33C}" type="datetimeFigureOut">
              <a:rPr lang="en-NZ" smtClean="0"/>
              <a:t>10/09/2024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00BCA-E3BF-6217-6407-C94A37C6E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E789C-224A-F088-B157-5280F974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5D68-48B5-4399-9E6B-D8552A84E524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 descr="A logo with a smile&#10;&#10;Description automatically generated">
            <a:extLst>
              <a:ext uri="{FF2B5EF4-FFF2-40B4-BE49-F238E27FC236}">
                <a16:creationId xmlns:a16="http://schemas.microsoft.com/office/drawing/2014/main" id="{9C6820FC-7844-ECE0-67B8-E6BB9F3C1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957191"/>
            <a:ext cx="1069851" cy="66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65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DAE2C-11BB-D8BD-AD62-124673B6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4ADFF-9351-197B-D472-36AD7F145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1864-C11D-EA8B-F096-8171180B0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E18-DDA6-449C-BD8C-8B384BF0F33C}" type="datetimeFigureOut">
              <a:rPr lang="en-NZ" smtClean="0"/>
              <a:t>10/09/2024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9DF1F-1993-0164-098E-6EAA0B4A7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6E685-6034-A580-94A4-290A9897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5D68-48B5-4399-9E6B-D8552A84E5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597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C781F0-A00C-D2B9-7F49-130013D26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6684E-FA43-392D-CE85-07B879C9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D000C-82C6-385E-6AD0-F9FE82BA0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E18-DDA6-449C-BD8C-8B384BF0F33C}" type="datetimeFigureOut">
              <a:rPr lang="en-NZ" smtClean="0"/>
              <a:t>10/09/2024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9969B-421A-129B-F87A-8F92B9DC4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1D8A6-92A7-5832-FFFC-D7E01BFE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5D68-48B5-4399-9E6B-D8552A84E5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01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CEA8C-2F1B-F9DC-5B47-37B3E3C7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6DE3B-7035-1909-02F0-6E18C5D2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33153-9AD1-D15A-1194-C0439B993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E18-DDA6-449C-BD8C-8B384BF0F33C}" type="datetimeFigureOut">
              <a:rPr lang="en-NZ" smtClean="0"/>
              <a:t>10/09/2024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909C4-B777-5190-5F02-7990AB3DF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0DFF0-10B6-82BA-6AAB-B5A6D501F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5D68-48B5-4399-9E6B-D8552A84E5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4294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8B9C5-59BE-24E9-5F5C-2F434945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842B7-71E8-0A24-DDA2-9863A30D2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BB116-66C4-6E6D-4A97-D14910B9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E18-DDA6-449C-BD8C-8B384BF0F33C}" type="datetimeFigureOut">
              <a:rPr lang="en-NZ" smtClean="0"/>
              <a:t>10/09/2024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544D2-07A5-8D60-20C2-9A7592E4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B8645-A6E3-B05F-E958-23586FE3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5D68-48B5-4399-9E6B-D8552A84E5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8484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B83D0-DEED-E421-A100-490106C95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4869F-2017-02F9-EB38-F6ED1E9D7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A1AA6-9320-C368-FE58-AAEA3D316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BCC74-BDB5-861D-3B5D-D83912D32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E18-DDA6-449C-BD8C-8B384BF0F33C}" type="datetimeFigureOut">
              <a:rPr lang="en-NZ" smtClean="0"/>
              <a:t>10/09/2024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F31F1B-D024-266B-1554-75323B9B1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F42DF-02FF-9A96-5AD9-BC6702E0D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5D68-48B5-4399-9E6B-D8552A84E5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432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09F90-70B6-3106-BD88-18E84236D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C0516-6938-C67B-32EE-731A44DAF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D6BED-0422-5823-3B8F-F638011E7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00192F-CA42-B2A2-EF05-47969AA54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EC0C6-1B1C-808C-8157-2868B63F3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8E2AC5-69A4-28E4-F890-1CF6A4BF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E18-DDA6-449C-BD8C-8B384BF0F33C}" type="datetimeFigureOut">
              <a:rPr lang="en-NZ" smtClean="0"/>
              <a:t>10/09/2024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A22C3-3761-5F56-D648-1DDBCAE33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858986-E6AE-31C1-35A0-0FA89DA54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5D68-48B5-4399-9E6B-D8552A84E5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4693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6473F-7124-8DCC-8A68-D678179C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A3E99-0054-1C57-6FAC-05187CBB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E18-DDA6-449C-BD8C-8B384BF0F33C}" type="datetimeFigureOut">
              <a:rPr lang="en-NZ" smtClean="0"/>
              <a:t>10/09/2024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D8ABE-2432-1E51-9163-7FE6593B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5B65F-00C3-7311-7F7C-87F2B79E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5D68-48B5-4399-9E6B-D8552A84E5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460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3B2F9-F9C7-6B78-245A-7B61C0BC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E18-DDA6-449C-BD8C-8B384BF0F33C}" type="datetimeFigureOut">
              <a:rPr lang="en-NZ" smtClean="0"/>
              <a:t>10/09/2024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B920E-D8F0-EA2B-FA7E-666B6D926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C93B9-EB96-6D30-1333-E7B2FF79D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5D68-48B5-4399-9E6B-D8552A84E5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96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01FF8-080D-6747-AC8A-F6DDB1A6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D57CF-4478-AAA2-A1C1-197B3F150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0496D-08A6-5210-B0D6-8A8C4DB0B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31933-629B-9570-D027-C7E88E9F7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E18-DDA6-449C-BD8C-8B384BF0F33C}" type="datetimeFigureOut">
              <a:rPr lang="en-NZ" smtClean="0"/>
              <a:t>10/09/2024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7A7EB-176D-42AA-EFC4-9B0994606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DB3D6-55A3-2985-3BDE-8B5CC277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5D68-48B5-4399-9E6B-D8552A84E5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783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0456-4ADD-2430-1B35-FAB5CCF0E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964F8-FE26-4583-DBC3-6704DE592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DEB5CB-101A-172B-FA98-78BCF278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8B352-BE46-D3A2-90F0-6BD33ACE6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66E18-DDA6-449C-BD8C-8B384BF0F33C}" type="datetimeFigureOut">
              <a:rPr lang="en-NZ" smtClean="0"/>
              <a:t>10/09/2024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E8693-93D5-026A-16D7-3F2291C17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AF232-1044-F9F7-18C6-0E3C2261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F5D68-48B5-4399-9E6B-D8552A84E5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675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2ECBB-B866-5891-CDBA-097E8CC3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9992E-4DA0-59F4-6171-02BB03CB0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1364-EC76-0027-308C-2FBC98809A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C66E18-DDA6-449C-BD8C-8B384BF0F33C}" type="datetimeFigureOut">
              <a:rPr lang="en-NZ" smtClean="0"/>
              <a:t>10/09/2024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424CD-9EC4-3144-2B31-474F065DF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FFCA6-DF27-CF7E-096F-6D1E73D5F8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6F5D68-48B5-4399-9E6B-D8552A84E52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314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BE7CD66-1559-BDEB-404F-D8F3377FE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653" y="2948869"/>
            <a:ext cx="11746694" cy="480131"/>
          </a:xfrm>
        </p:spPr>
        <p:txBody>
          <a:bodyPr>
            <a:noAutofit/>
          </a:bodyPr>
          <a:lstStyle/>
          <a:p>
            <a:r>
              <a:rPr lang="en-NZ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AWS Virtualisation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F8059F0-250F-D64C-235C-932F2AAB9EB1}"/>
              </a:ext>
            </a:extLst>
          </p:cNvPr>
          <p:cNvSpPr txBox="1">
            <a:spLocks/>
          </p:cNvSpPr>
          <p:nvPr/>
        </p:nvSpPr>
        <p:spPr>
          <a:xfrm>
            <a:off x="445306" y="469387"/>
            <a:ext cx="11746694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Partner logo</a:t>
            </a:r>
          </a:p>
        </p:txBody>
      </p:sp>
    </p:spTree>
    <p:extLst>
      <p:ext uri="{BB962C8B-B14F-4D97-AF65-F5344CB8AC3E}">
        <p14:creationId xmlns:p14="http://schemas.microsoft.com/office/powerpoint/2010/main" val="4001887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385A9-D77C-625E-8321-D56B389E326C}"/>
              </a:ext>
            </a:extLst>
          </p:cNvPr>
          <p:cNvSpPr txBox="1">
            <a:spLocks/>
          </p:cNvSpPr>
          <p:nvPr/>
        </p:nvSpPr>
        <p:spPr>
          <a:xfrm>
            <a:off x="504890" y="472978"/>
            <a:ext cx="11175576" cy="95410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09576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bg1"/>
                </a:solidFill>
                <a:latin typeface="Montserrat" pitchFamily="2" charset="77"/>
                <a:ea typeface="Amazon Ember Heavy" panose="020B0803020204020204" pitchFamily="34" charset="0"/>
                <a:cs typeface="Gotham Bold" pitchFamily="2" charset="0"/>
              </a:defRPr>
            </a:lvl1pPr>
          </a:lstStyle>
          <a:p>
            <a:pPr marL="0" marR="0" lvl="0" indent="0" algn="ctr" defTabSz="609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Prescriptive managed services by partners</a:t>
            </a:r>
            <a:b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9A5487FA-B5BC-80A8-FF12-5839289D02AD}"/>
              </a:ext>
            </a:extLst>
          </p:cNvPr>
          <p:cNvSpPr/>
          <p:nvPr/>
        </p:nvSpPr>
        <p:spPr>
          <a:xfrm>
            <a:off x="904009" y="1065895"/>
            <a:ext cx="9725891" cy="5418667"/>
          </a:xfrm>
          <a:prstGeom prst="diamond">
            <a:avLst/>
          </a:prstGeom>
          <a:solidFill>
            <a:srgbClr val="FDC500">
              <a:tint val="40000"/>
              <a:hueOff val="0"/>
              <a:satOff val="0"/>
              <a:lumOff val="0"/>
              <a:alphaOff val="0"/>
            </a:srgbClr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002D43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08C8F72-4246-6D58-9746-B32781CB086E}"/>
              </a:ext>
            </a:extLst>
          </p:cNvPr>
          <p:cNvSpPr/>
          <p:nvPr/>
        </p:nvSpPr>
        <p:spPr>
          <a:xfrm>
            <a:off x="2170943" y="1580668"/>
            <a:ext cx="3599993" cy="2113280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FDC500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Support services</a:t>
            </a: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24/7 technical support assistance, first responder to any issue/alarm that arise and provide assistance with AWS support case 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AD728E4-511C-7F4D-6BB1-168C87ECBFB8}"/>
              </a:ext>
            </a:extLst>
          </p:cNvPr>
          <p:cNvSpPr/>
          <p:nvPr/>
        </p:nvSpPr>
        <p:spPr>
          <a:xfrm>
            <a:off x="5926158" y="1580668"/>
            <a:ext cx="3599993" cy="2113280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4D27A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Security management</a:t>
            </a: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Periodic security assessments, security audits, and incidental security recommendation.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770383B-2B26-D52B-F567-C4EA8A2ACEF6}"/>
              </a:ext>
            </a:extLst>
          </p:cNvPr>
          <p:cNvSpPr/>
          <p:nvPr/>
        </p:nvSpPr>
        <p:spPr>
          <a:xfrm>
            <a:off x="2170943" y="3856508"/>
            <a:ext cx="3599993" cy="2113280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A166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Disaster recovery management</a:t>
            </a: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Backup lifecycle management, disaster recovery plan and periodic disaster recovery drill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FF7333C-E64E-8050-1D8C-0D892945E5DF}"/>
              </a:ext>
            </a:extLst>
          </p:cNvPr>
          <p:cNvSpPr/>
          <p:nvPr/>
        </p:nvSpPr>
        <p:spPr>
          <a:xfrm>
            <a:off x="5926158" y="3856508"/>
            <a:ext cx="3599993" cy="2113280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00A0C8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Infrastructure management</a:t>
            </a: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Monthly infrastructure health report and recommendations, patch management, user management, SOP documents, etc.</a:t>
            </a:r>
          </a:p>
        </p:txBody>
      </p:sp>
    </p:spTree>
    <p:extLst>
      <p:ext uri="{BB962C8B-B14F-4D97-AF65-F5344CB8AC3E}">
        <p14:creationId xmlns:p14="http://schemas.microsoft.com/office/powerpoint/2010/main" val="165388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AFD2C-FF6D-2E27-81EE-FDB0B33F2A9E}"/>
              </a:ext>
            </a:extLst>
          </p:cNvPr>
          <p:cNvSpPr txBox="1">
            <a:spLocks/>
          </p:cNvSpPr>
          <p:nvPr/>
        </p:nvSpPr>
        <p:spPr>
          <a:xfrm>
            <a:off x="504890" y="472978"/>
            <a:ext cx="10691430" cy="89255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09576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bg1"/>
                </a:solidFill>
                <a:latin typeface="Montserrat" pitchFamily="2" charset="77"/>
                <a:ea typeface="Amazon Ember Heavy" panose="020B0803020204020204" pitchFamily="34" charset="0"/>
                <a:cs typeface="Gotham Bold" pitchFamily="2" charset="0"/>
              </a:defRPr>
            </a:lvl1pPr>
          </a:lstStyle>
          <a:p>
            <a:pPr marL="0" marR="0" lvl="0" indent="0" algn="l" defTabSz="609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Prescriptive managed services by partners ($$$)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2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43B9F17-E0FC-74F8-BADD-3296ABD689E4}"/>
              </a:ext>
            </a:extLst>
          </p:cNvPr>
          <p:cNvSpPr/>
          <p:nvPr/>
        </p:nvSpPr>
        <p:spPr>
          <a:xfrm>
            <a:off x="309485" y="1361968"/>
            <a:ext cx="2160000" cy="720000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FDC500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Support services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DB76212-1E49-22E4-1305-BAA827AA365F}"/>
              </a:ext>
            </a:extLst>
          </p:cNvPr>
          <p:cNvSpPr/>
          <p:nvPr/>
        </p:nvSpPr>
        <p:spPr>
          <a:xfrm>
            <a:off x="9420828" y="1383781"/>
            <a:ext cx="2160000" cy="720000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4D27AA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Security management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4925D31-6F4B-F00C-596A-88BD70D570C3}"/>
              </a:ext>
            </a:extLst>
          </p:cNvPr>
          <p:cNvSpPr/>
          <p:nvPr/>
        </p:nvSpPr>
        <p:spPr>
          <a:xfrm>
            <a:off x="3346599" y="1361968"/>
            <a:ext cx="2160000" cy="720000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A166FF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DR management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F0AEA59-FB1E-3A87-A40A-48DCCBE02FCF}"/>
              </a:ext>
            </a:extLst>
          </p:cNvPr>
          <p:cNvSpPr/>
          <p:nvPr/>
        </p:nvSpPr>
        <p:spPr>
          <a:xfrm>
            <a:off x="6383713" y="1383781"/>
            <a:ext cx="2160000" cy="720000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00A0C8">
              <a:hueOff val="0"/>
              <a:satOff val="0"/>
              <a:lumOff val="0"/>
              <a:alphaOff val="0"/>
            </a:srgbClr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Infrastructure management</a:t>
            </a: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7F305C-7E4D-4DE9-D7D2-151854A505D4}"/>
              </a:ext>
            </a:extLst>
          </p:cNvPr>
          <p:cNvSpPr txBox="1"/>
          <p:nvPr/>
        </p:nvSpPr>
        <p:spPr>
          <a:xfrm>
            <a:off x="6044687" y="2395860"/>
            <a:ext cx="28862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ID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 </a:t>
            </a:r>
            <a:r>
              <a:rPr lang="en-ID" sz="12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Cloudwatch</a:t>
            </a:r>
            <a:r>
              <a:rPr lang="en-ID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dashboards, metrics, and alarms</a:t>
            </a:r>
          </a:p>
          <a:p>
            <a:pPr algn="ctr" fontAlgn="ctr"/>
            <a:r>
              <a:rPr lang="en-ID" sz="1200" b="1">
                <a:solidFill>
                  <a:schemeClr val="bg1"/>
                </a:solidFill>
                <a:highlight>
                  <a:srgbClr val="7EC234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(Guidelines provided)</a:t>
            </a:r>
          </a:p>
          <a:p>
            <a:pPr algn="ctr" fontAlgn="ctr"/>
            <a:endParaRPr lang="en-ID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/>
            <a:r>
              <a:rPr lang="en-ID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periodic and incidental recommendation actions</a:t>
            </a:r>
            <a:br>
              <a:rPr lang="en-ID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ID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D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monthly monitoring report for CPU, RAM, disk usage.</a:t>
            </a:r>
            <a:br>
              <a:rPr lang="en-ID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D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609F6B-C71C-D2FA-9A8B-1CEAE8BF185E}"/>
              </a:ext>
            </a:extLst>
          </p:cNvPr>
          <p:cNvSpPr txBox="1"/>
          <p:nvPr/>
        </p:nvSpPr>
        <p:spPr>
          <a:xfrm>
            <a:off x="3060443" y="2395860"/>
            <a:ext cx="26452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Disaster recovery plan and periodic drill1. </a:t>
            </a:r>
          </a:p>
          <a:p>
            <a:pPr algn="ctr" fontAlgn="ctr"/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/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Backup life-cycle management</a:t>
            </a:r>
          </a:p>
          <a:p>
            <a:pPr algn="ctr" fontAlgn="ctr"/>
            <a:r>
              <a:rPr lang="en-ID" sz="1200" b="1">
                <a:solidFill>
                  <a:schemeClr val="bg1"/>
                </a:solidFill>
                <a:highlight>
                  <a:srgbClr val="7EC234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(Guidelines provided)</a:t>
            </a:r>
            <a:b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/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Periodic backup restore testing</a:t>
            </a:r>
            <a:b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/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Backup life-cycle management</a:t>
            </a:r>
          </a:p>
          <a:p>
            <a:pPr algn="ctr" fontAlgn="ctr"/>
            <a:r>
              <a:rPr lang="en-ID" sz="1200" b="1">
                <a:solidFill>
                  <a:schemeClr val="bg1"/>
                </a:solidFill>
                <a:highlight>
                  <a:srgbClr val="7EC234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(Guidelines provided)</a:t>
            </a:r>
            <a:endParaRPr lang="en-US" sz="1200">
              <a:solidFill>
                <a:schemeClr val="bg1"/>
              </a:solidFill>
              <a:highlight>
                <a:srgbClr val="7EC234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B4B97-D2AC-AE25-7886-D5ACE9A8F8DA}"/>
              </a:ext>
            </a:extLst>
          </p:cNvPr>
          <p:cNvSpPr txBox="1"/>
          <p:nvPr/>
        </p:nvSpPr>
        <p:spPr>
          <a:xfrm>
            <a:off x="9178214" y="2395859"/>
            <a:ext cx="264522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 security assessments and audits using Well-Architected Tool</a:t>
            </a:r>
          </a:p>
          <a:p>
            <a:pPr algn="ctr" fontAlgn="ctr"/>
            <a:r>
              <a:rPr lang="en-ID" sz="1200" b="1">
                <a:solidFill>
                  <a:schemeClr val="bg1"/>
                </a:solidFill>
                <a:highlight>
                  <a:srgbClr val="7EC234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(Guidelines and training provided)</a:t>
            </a:r>
            <a:b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/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periodic and incidental security recommendation actions</a:t>
            </a:r>
          </a:p>
          <a:p>
            <a:pPr algn="ctr" fontAlgn="ctr"/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/>
            <a:r>
              <a:rPr lang="en-ID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monthly security findings report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382625-FFFF-078F-3C19-3C0C65251554}"/>
              </a:ext>
            </a:extLst>
          </p:cNvPr>
          <p:cNvSpPr txBox="1"/>
          <p:nvPr/>
        </p:nvSpPr>
        <p:spPr>
          <a:xfrm>
            <a:off x="76199" y="2395860"/>
            <a:ext cx="26452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/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24/7 technical support assistance, become the first responder to any issue/alarm that arise</a:t>
            </a:r>
          </a:p>
          <a:p>
            <a:pPr algn="ctr" fontAlgn="ctr"/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/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assistance with AWS support case</a:t>
            </a:r>
          </a:p>
          <a:p>
            <a:pPr algn="ctr" fontAlgn="ctr"/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fontAlgn="ctr"/>
            <a:r>
              <a:rPr lang="en-ID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 basic troubleshooting and remediation actions :</a:t>
            </a:r>
            <a:br>
              <a:rPr lang="en-ID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D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patching, EBS resizing, network connectivity issues</a:t>
            </a:r>
            <a:endParaRPr lang="en-US" sz="1200" b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457D6FA-AE7F-0358-92D2-00BDE1A8C3A2}"/>
              </a:ext>
            </a:extLst>
          </p:cNvPr>
          <p:cNvSpPr/>
          <p:nvPr/>
        </p:nvSpPr>
        <p:spPr>
          <a:xfrm>
            <a:off x="309485" y="5263014"/>
            <a:ext cx="2160000" cy="1235755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007DBC"/>
          </a:solidFill>
          <a:ln w="254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SOP (Playbook)</a:t>
            </a: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7EC234"/>
                </a:highligh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(Documents provided)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highlight>
                <a:srgbClr val="7EC234"/>
              </a:highligh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4BD75-1C0C-61FA-8304-FA4F5D91BE99}"/>
              </a:ext>
            </a:extLst>
          </p:cNvPr>
          <p:cNvSpPr txBox="1"/>
          <p:nvPr/>
        </p:nvSpPr>
        <p:spPr>
          <a:xfrm>
            <a:off x="2735427" y="4969597"/>
            <a:ext cx="929489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Create and update  minimum 10 playbook for IT operation</a:t>
            </a:r>
            <a:b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(Ex: resize disk, change EC2 instance type, backup data, restore data, Disaster Recovery, IAM User management, Create VPN site-to-site, Configure )</a:t>
            </a:r>
          </a:p>
          <a:p>
            <a:pPr fontAlgn="ctr"/>
            <a:b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Create and update minimum 10 playbook for troubleshooting</a:t>
            </a:r>
            <a:b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(IAM permission issue, replication failed/broken, VPN site-to-site issue, )</a:t>
            </a:r>
            <a:b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ID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ctr"/>
            <a: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Create and update minimum 10 playbook for security incident analysis</a:t>
            </a:r>
            <a:b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(root user login, MFA device lost/broken, forgot root password, </a:t>
            </a:r>
            <a:r>
              <a:rPr lang="en-ID" sz="12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GuardDuty</a:t>
            </a:r>
            <a:r>
              <a:rPr lang="en-ID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findings)</a:t>
            </a:r>
          </a:p>
        </p:txBody>
      </p:sp>
    </p:spTree>
    <p:extLst>
      <p:ext uri="{BB962C8B-B14F-4D97-AF65-F5344CB8AC3E}">
        <p14:creationId xmlns:p14="http://schemas.microsoft.com/office/powerpoint/2010/main" val="944005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BE7CD66-1559-BDEB-404F-D8F3377FE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86625" y="2019630"/>
            <a:ext cx="6329222" cy="1409370"/>
          </a:xfrm>
        </p:spPr>
        <p:txBody>
          <a:bodyPr>
            <a:noAutofit/>
          </a:bodyPr>
          <a:lstStyle/>
          <a:p>
            <a:pPr algn="l"/>
            <a:r>
              <a:rPr lang="en-N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more information contact our team:</a:t>
            </a:r>
            <a:br>
              <a:rPr lang="en-N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N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  <a:br>
              <a:rPr lang="en-N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  <a:br>
              <a:rPr lang="en-N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NZ" sz="1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</a:t>
            </a:r>
            <a:endParaRPr lang="en-NZ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FA200-0554-F66C-9366-45E9240C8E4D}"/>
              </a:ext>
            </a:extLst>
          </p:cNvPr>
          <p:cNvSpPr txBox="1">
            <a:spLocks/>
          </p:cNvSpPr>
          <p:nvPr/>
        </p:nvSpPr>
        <p:spPr>
          <a:xfrm>
            <a:off x="445306" y="469387"/>
            <a:ext cx="11746694" cy="4801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NZ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 Partner logo</a:t>
            </a:r>
          </a:p>
        </p:txBody>
      </p:sp>
    </p:spTree>
    <p:extLst>
      <p:ext uri="{BB962C8B-B14F-4D97-AF65-F5344CB8AC3E}">
        <p14:creationId xmlns:p14="http://schemas.microsoft.com/office/powerpoint/2010/main" val="149774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A7DB81E-B2FA-8929-FBC6-0D9693E0C16B}"/>
              </a:ext>
            </a:extLst>
          </p:cNvPr>
          <p:cNvSpPr/>
          <p:nvPr/>
        </p:nvSpPr>
        <p:spPr>
          <a:xfrm>
            <a:off x="6540938" y="1375575"/>
            <a:ext cx="5204659" cy="4525280"/>
          </a:xfrm>
          <a:prstGeom prst="roundRect">
            <a:avLst>
              <a:gd name="adj" fmla="val 11495"/>
            </a:avLst>
          </a:prstGeom>
          <a:solidFill>
            <a:srgbClr val="002D43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876B13-8BDC-044E-FDED-6338DF577814}"/>
              </a:ext>
            </a:extLst>
          </p:cNvPr>
          <p:cNvSpPr/>
          <p:nvPr/>
        </p:nvSpPr>
        <p:spPr>
          <a:xfrm>
            <a:off x="446403" y="1375576"/>
            <a:ext cx="5204659" cy="4525279"/>
          </a:xfrm>
          <a:prstGeom prst="roundRect">
            <a:avLst>
              <a:gd name="adj" fmla="val 11495"/>
            </a:avLst>
          </a:prstGeom>
          <a:solidFill>
            <a:srgbClr val="002D43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40F322E-B5D8-EDBA-5E11-767F67202207}"/>
              </a:ext>
            </a:extLst>
          </p:cNvPr>
          <p:cNvSpPr txBox="1">
            <a:spLocks/>
          </p:cNvSpPr>
          <p:nvPr/>
        </p:nvSpPr>
        <p:spPr>
          <a:xfrm>
            <a:off x="446403" y="401417"/>
            <a:ext cx="11299194" cy="4924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Westcon -AWS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Virtualisation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bundle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D2283-D3E6-689B-BA5A-8EDDCF5D6B1F}"/>
              </a:ext>
            </a:extLst>
          </p:cNvPr>
          <p:cNvSpPr txBox="1"/>
          <p:nvPr/>
        </p:nvSpPr>
        <p:spPr>
          <a:xfrm>
            <a:off x="673545" y="1631380"/>
            <a:ext cx="4860563" cy="4269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972" tIns="10972" rIns="10972" bIns="10972" numCol="1" spcCol="38100" rtlCol="0" anchor="ctr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What are the goals?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Amazon Ember" panose="020B060302020402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Quickly adopt AWS technologies through prescriptive deployment template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Amazon Ember" panose="020B060302020402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Quickly offload development and non-mission critical workload from the primary infrastructure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Amazon Ember" panose="020B060302020402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Quickly provide disaster recovery capability for mission-critical application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Amazon Ember" panose="020B060302020402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Amazon Ember" panose="020B0603020204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15896E-8D5D-EF1F-14FE-BA307E07D271}"/>
              </a:ext>
            </a:extLst>
          </p:cNvPr>
          <p:cNvSpPr txBox="1"/>
          <p:nvPr/>
        </p:nvSpPr>
        <p:spPr>
          <a:xfrm>
            <a:off x="6782463" y="1600603"/>
            <a:ext cx="4735992" cy="4084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972" tIns="10972" rIns="10972" bIns="10972" numCol="1" spcCol="38100" rtlCol="0" anchor="ctr" anchorCtr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What are the components ?</a:t>
            </a:r>
          </a:p>
          <a:p>
            <a:pPr marR="0" lvl="0" algn="l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Amazon Ember" panose="020B060302020402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Foundational monitoring and management services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Amazon Ember" panose="020B060302020402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Foundational security services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Amazon Ember" panose="020B060302020402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Compute services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Amazon Ember" panose="020B060302020402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Migration services</a:t>
            </a: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ea typeface="Amazon Ember" panose="020B060302020402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Implementation and managed services by partners</a:t>
            </a:r>
          </a:p>
        </p:txBody>
      </p:sp>
    </p:spTree>
    <p:extLst>
      <p:ext uri="{BB962C8B-B14F-4D97-AF65-F5344CB8AC3E}">
        <p14:creationId xmlns:p14="http://schemas.microsoft.com/office/powerpoint/2010/main" val="3136553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E8D365-A56B-0FFC-15A1-9628EC1EB983}"/>
              </a:ext>
            </a:extLst>
          </p:cNvPr>
          <p:cNvSpPr/>
          <p:nvPr/>
        </p:nvSpPr>
        <p:spPr>
          <a:xfrm>
            <a:off x="6598279" y="3786378"/>
            <a:ext cx="4257722" cy="1767964"/>
          </a:xfrm>
          <a:prstGeom prst="roundRect">
            <a:avLst>
              <a:gd name="adj" fmla="val 11495"/>
            </a:avLst>
          </a:prstGeom>
          <a:solidFill>
            <a:srgbClr val="002D43"/>
          </a:solidFill>
          <a:ln w="25400" cap="flat" cmpd="sng" algn="ctr">
            <a:solidFill>
              <a:srgbClr val="002D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27980DD-1944-3AAE-A27C-1AFF33948EC6}"/>
              </a:ext>
            </a:extLst>
          </p:cNvPr>
          <p:cNvSpPr/>
          <p:nvPr/>
        </p:nvSpPr>
        <p:spPr>
          <a:xfrm>
            <a:off x="1336000" y="3786378"/>
            <a:ext cx="4257722" cy="1767964"/>
          </a:xfrm>
          <a:prstGeom prst="roundRect">
            <a:avLst>
              <a:gd name="adj" fmla="val 11495"/>
            </a:avLst>
          </a:prstGeom>
          <a:solidFill>
            <a:srgbClr val="002D43"/>
          </a:solidFill>
          <a:ln w="25400" cap="flat" cmpd="sng" algn="ctr">
            <a:solidFill>
              <a:srgbClr val="002D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77DE7B1-CDB0-E755-3F95-40F7B3A7233A}"/>
              </a:ext>
            </a:extLst>
          </p:cNvPr>
          <p:cNvSpPr/>
          <p:nvPr/>
        </p:nvSpPr>
        <p:spPr>
          <a:xfrm>
            <a:off x="6598279" y="1585050"/>
            <a:ext cx="4257722" cy="1767964"/>
          </a:xfrm>
          <a:prstGeom prst="roundRect">
            <a:avLst>
              <a:gd name="adj" fmla="val 11495"/>
            </a:avLst>
          </a:prstGeom>
          <a:solidFill>
            <a:srgbClr val="002D43"/>
          </a:solidFill>
          <a:ln w="25400" cap="flat" cmpd="sng" algn="ctr">
            <a:solidFill>
              <a:srgbClr val="002D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8EE69A5-0E70-DFAC-3AD6-AEB19174D7BE}"/>
              </a:ext>
            </a:extLst>
          </p:cNvPr>
          <p:cNvSpPr/>
          <p:nvPr/>
        </p:nvSpPr>
        <p:spPr>
          <a:xfrm>
            <a:off x="1329426" y="1585050"/>
            <a:ext cx="4257722" cy="1767964"/>
          </a:xfrm>
          <a:prstGeom prst="roundRect">
            <a:avLst>
              <a:gd name="adj" fmla="val 11495"/>
            </a:avLst>
          </a:prstGeom>
          <a:solidFill>
            <a:srgbClr val="002D43"/>
          </a:solidFill>
          <a:ln w="25400" cap="flat" cmpd="sng" algn="ctr">
            <a:solidFill>
              <a:srgbClr val="002D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689C2A1-5192-E693-B5AC-08CCA786BAA5}"/>
              </a:ext>
            </a:extLst>
          </p:cNvPr>
          <p:cNvSpPr txBox="1">
            <a:spLocks/>
          </p:cNvSpPr>
          <p:nvPr/>
        </p:nvSpPr>
        <p:spPr>
          <a:xfrm>
            <a:off x="1329426" y="472978"/>
            <a:ext cx="9526575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09576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bg1"/>
                </a:solidFill>
                <a:latin typeface="Montserrat" pitchFamily="2" charset="77"/>
                <a:ea typeface="Amazon Ember Heavy" panose="020B0803020204020204" pitchFamily="34" charset="0"/>
                <a:cs typeface="Gotham Bold" pitchFamily="2" charset="0"/>
              </a:defRPr>
            </a:lvl1pPr>
          </a:lstStyle>
          <a:p>
            <a:pPr marL="0" marR="0" lvl="0" indent="0" algn="ctr" defTabSz="609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Foundational monitoring and management components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F673305-2975-FA07-21AB-DD4330A01615}"/>
              </a:ext>
            </a:extLst>
          </p:cNvPr>
          <p:cNvGrpSpPr/>
          <p:nvPr/>
        </p:nvGrpSpPr>
        <p:grpSpPr>
          <a:xfrm>
            <a:off x="6478285" y="1885292"/>
            <a:ext cx="1703017" cy="1167480"/>
            <a:chOff x="590657" y="2958232"/>
            <a:chExt cx="1703017" cy="1167480"/>
          </a:xfrm>
        </p:grpSpPr>
        <p:pic>
          <p:nvPicPr>
            <p:cNvPr id="29" name="Graphic 17">
              <a:extLst>
                <a:ext uri="{FF2B5EF4-FFF2-40B4-BE49-F238E27FC236}">
                  <a16:creationId xmlns:a16="http://schemas.microsoft.com/office/drawing/2014/main" id="{74586B5F-D556-A6E7-A926-7F44256D25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966" y="2958232"/>
              <a:ext cx="644400" cy="64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9">
              <a:extLst>
                <a:ext uri="{FF2B5EF4-FFF2-40B4-BE49-F238E27FC236}">
                  <a16:creationId xmlns:a16="http://schemas.microsoft.com/office/drawing/2014/main" id="{CE979317-3A95-DED5-6575-D0D7F11A87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657" y="3602492"/>
              <a:ext cx="17030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Amazon</a:t>
              </a:r>
            </a:p>
            <a:p>
              <a:pPr algn="ctr"/>
              <a:r>
                <a:rPr lang="en-US" altLang="en-US" sz="1400" b="1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CloudWatch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8194A3-BB9F-E7F3-10F3-26DDA3851F3A}"/>
              </a:ext>
            </a:extLst>
          </p:cNvPr>
          <p:cNvGrpSpPr/>
          <p:nvPr/>
        </p:nvGrpSpPr>
        <p:grpSpPr>
          <a:xfrm>
            <a:off x="1214135" y="4145205"/>
            <a:ext cx="1565288" cy="1175182"/>
            <a:chOff x="868987" y="3225234"/>
            <a:chExt cx="1565288" cy="1175182"/>
          </a:xfrm>
        </p:grpSpPr>
        <p:pic>
          <p:nvPicPr>
            <p:cNvPr id="32" name="Graphic 15">
              <a:extLst>
                <a:ext uri="{FF2B5EF4-FFF2-40B4-BE49-F238E27FC236}">
                  <a16:creationId xmlns:a16="http://schemas.microsoft.com/office/drawing/2014/main" id="{3CFBD617-E57B-3AC1-7569-1C386DBEA7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0739" y="3225234"/>
              <a:ext cx="644400" cy="64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3D7E57CB-C813-1450-90A0-041156CC8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8987" y="3877196"/>
              <a:ext cx="1565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AWS Systems</a:t>
              </a:r>
            </a:p>
            <a:p>
              <a:pPr algn="ctr"/>
              <a:r>
                <a:rPr lang="en-US" altLang="en-US" sz="1400" b="1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Manager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CD9AFE-A161-2533-0840-517EB3E02E3F}"/>
              </a:ext>
            </a:extLst>
          </p:cNvPr>
          <p:cNvGrpSpPr/>
          <p:nvPr/>
        </p:nvGrpSpPr>
        <p:grpSpPr>
          <a:xfrm>
            <a:off x="6799838" y="4145205"/>
            <a:ext cx="1056662" cy="1172817"/>
            <a:chOff x="2076263" y="4638772"/>
            <a:chExt cx="1056662" cy="1172817"/>
          </a:xfrm>
        </p:grpSpPr>
        <p:pic>
          <p:nvPicPr>
            <p:cNvPr id="35" name="Graphic 24">
              <a:extLst>
                <a:ext uri="{FF2B5EF4-FFF2-40B4-BE49-F238E27FC236}">
                  <a16:creationId xmlns:a16="http://schemas.microsoft.com/office/drawing/2014/main" id="{47CF9B72-3579-7CFF-67EE-EB4877CF42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0039" y="4638772"/>
              <a:ext cx="649110" cy="64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9">
              <a:extLst>
                <a:ext uri="{FF2B5EF4-FFF2-40B4-BE49-F238E27FC236}">
                  <a16:creationId xmlns:a16="http://schemas.microsoft.com/office/drawing/2014/main" id="{FEB1F73D-28C9-4DE9-D536-51F97B176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76263" y="5288369"/>
              <a:ext cx="10566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b="1" dirty="0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Amazon SNS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4F321F8-B110-C35E-A4C0-856C0726FC5C}"/>
              </a:ext>
            </a:extLst>
          </p:cNvPr>
          <p:cNvGrpSpPr/>
          <p:nvPr/>
        </p:nvGrpSpPr>
        <p:grpSpPr>
          <a:xfrm>
            <a:off x="1376834" y="1920066"/>
            <a:ext cx="1244554" cy="1177780"/>
            <a:chOff x="1600415" y="4341276"/>
            <a:chExt cx="1244554" cy="1177780"/>
          </a:xfrm>
        </p:grpSpPr>
        <p:pic>
          <p:nvPicPr>
            <p:cNvPr id="38" name="Graphic 23">
              <a:extLst>
                <a:ext uri="{FF2B5EF4-FFF2-40B4-BE49-F238E27FC236}">
                  <a16:creationId xmlns:a16="http://schemas.microsoft.com/office/drawing/2014/main" id="{D3C5BF91-9A27-0909-137B-2CA7763FAC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570" y="4341276"/>
              <a:ext cx="664637" cy="64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15">
              <a:extLst>
                <a:ext uri="{FF2B5EF4-FFF2-40B4-BE49-F238E27FC236}">
                  <a16:creationId xmlns:a16="http://schemas.microsoft.com/office/drawing/2014/main" id="{AB607FC3-6239-4A75-2BCE-F28A5B24A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415" y="4995836"/>
              <a:ext cx="12445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b="1" dirty="0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AWS</a:t>
              </a:r>
            </a:p>
            <a:p>
              <a:pPr algn="ctr"/>
              <a:r>
                <a:rPr lang="en-US" altLang="en-US" sz="1400" b="1" dirty="0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CloudTrail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40DC516F-E005-7BF7-0B5E-CE7C974B60EC}"/>
              </a:ext>
            </a:extLst>
          </p:cNvPr>
          <p:cNvSpPr txBox="1"/>
          <p:nvPr/>
        </p:nvSpPr>
        <p:spPr>
          <a:xfrm>
            <a:off x="2882936" y="1877953"/>
            <a:ext cx="25718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 audit 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Captures and logs all API calls made to AWS services, providing data point for troubleshooting and audit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EE94BD-3326-BCC2-E203-7545615FA8D1}"/>
              </a:ext>
            </a:extLst>
          </p:cNvPr>
          <p:cNvSpPr txBox="1"/>
          <p:nvPr/>
        </p:nvSpPr>
        <p:spPr>
          <a:xfrm>
            <a:off x="8061309" y="1932780"/>
            <a:ext cx="244307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Dashboard and alert 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workload health monitoring dashboard and alerting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48622D4-880B-FD8B-1146-42CCAEC94400}"/>
              </a:ext>
            </a:extLst>
          </p:cNvPr>
          <p:cNvSpPr txBox="1"/>
          <p:nvPr/>
        </p:nvSpPr>
        <p:spPr>
          <a:xfrm>
            <a:off x="2881311" y="4117243"/>
            <a:ext cx="261170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</a:p>
          <a:p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Patch management, access management, runbook, fleet management, </a:t>
            </a:r>
            <a:r>
              <a:rPr lang="en-US" sz="14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7CB3B28-8B39-4A3B-9756-F3390D6EF8DC}"/>
              </a:ext>
            </a:extLst>
          </p:cNvPr>
          <p:cNvSpPr txBox="1"/>
          <p:nvPr/>
        </p:nvSpPr>
        <p:spPr>
          <a:xfrm>
            <a:off x="8032825" y="4201405"/>
            <a:ext cx="24430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Notification service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email notification services, responding to alerts</a:t>
            </a:r>
          </a:p>
        </p:txBody>
      </p:sp>
    </p:spTree>
    <p:extLst>
      <p:ext uri="{BB962C8B-B14F-4D97-AF65-F5344CB8AC3E}">
        <p14:creationId xmlns:p14="http://schemas.microsoft.com/office/powerpoint/2010/main" val="2022361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F6D5F3B-065F-F63E-F7AB-B87C52960701}"/>
              </a:ext>
            </a:extLst>
          </p:cNvPr>
          <p:cNvSpPr/>
          <p:nvPr/>
        </p:nvSpPr>
        <p:spPr>
          <a:xfrm>
            <a:off x="8145411" y="3476591"/>
            <a:ext cx="3914710" cy="1767964"/>
          </a:xfrm>
          <a:prstGeom prst="roundRect">
            <a:avLst>
              <a:gd name="adj" fmla="val 11495"/>
            </a:avLst>
          </a:prstGeom>
          <a:solidFill>
            <a:srgbClr val="002D43"/>
          </a:solidFill>
          <a:ln w="25400" cap="flat" cmpd="sng" algn="ctr">
            <a:solidFill>
              <a:srgbClr val="002D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85AB99-637A-1C8A-C1A4-3EF48FB0FAAD}"/>
              </a:ext>
            </a:extLst>
          </p:cNvPr>
          <p:cNvSpPr/>
          <p:nvPr/>
        </p:nvSpPr>
        <p:spPr>
          <a:xfrm>
            <a:off x="4126848" y="3494263"/>
            <a:ext cx="3914710" cy="1767964"/>
          </a:xfrm>
          <a:prstGeom prst="roundRect">
            <a:avLst>
              <a:gd name="adj" fmla="val 11495"/>
            </a:avLst>
          </a:prstGeom>
          <a:solidFill>
            <a:srgbClr val="002D43"/>
          </a:solidFill>
          <a:ln w="25400" cap="flat" cmpd="sng" algn="ctr">
            <a:solidFill>
              <a:srgbClr val="002D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E56223-53A0-F94D-412C-A76E342B80A1}"/>
              </a:ext>
            </a:extLst>
          </p:cNvPr>
          <p:cNvSpPr/>
          <p:nvPr/>
        </p:nvSpPr>
        <p:spPr>
          <a:xfrm>
            <a:off x="128122" y="3494263"/>
            <a:ext cx="3914710" cy="1767964"/>
          </a:xfrm>
          <a:prstGeom prst="roundRect">
            <a:avLst>
              <a:gd name="adj" fmla="val 11495"/>
            </a:avLst>
          </a:prstGeom>
          <a:solidFill>
            <a:srgbClr val="002D43"/>
          </a:solidFill>
          <a:ln w="25400" cap="flat" cmpd="sng" algn="ctr">
            <a:solidFill>
              <a:srgbClr val="002D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A7E01C-F368-37BE-1E8D-5357DF861770}"/>
              </a:ext>
            </a:extLst>
          </p:cNvPr>
          <p:cNvSpPr/>
          <p:nvPr/>
        </p:nvSpPr>
        <p:spPr>
          <a:xfrm>
            <a:off x="8145411" y="1547920"/>
            <a:ext cx="3914710" cy="1767964"/>
          </a:xfrm>
          <a:prstGeom prst="roundRect">
            <a:avLst>
              <a:gd name="adj" fmla="val 11495"/>
            </a:avLst>
          </a:prstGeom>
          <a:solidFill>
            <a:srgbClr val="002D43"/>
          </a:solidFill>
          <a:ln w="25400" cap="flat" cmpd="sng" algn="ctr">
            <a:solidFill>
              <a:srgbClr val="002D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6933ED-FB50-FB54-3898-402AAE26A07E}"/>
              </a:ext>
            </a:extLst>
          </p:cNvPr>
          <p:cNvSpPr txBox="1">
            <a:spLocks/>
          </p:cNvSpPr>
          <p:nvPr/>
        </p:nvSpPr>
        <p:spPr>
          <a:xfrm>
            <a:off x="140455" y="472978"/>
            <a:ext cx="11887495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09576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bg1"/>
                </a:solidFill>
                <a:latin typeface="Montserrat" pitchFamily="2" charset="77"/>
                <a:ea typeface="Amazon Ember Heavy" panose="020B0803020204020204" pitchFamily="34" charset="0"/>
                <a:cs typeface="Gotham Bold" pitchFamily="2" charset="0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Foundational security components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FDEFC2B-B753-370F-0760-3D0A7DC9D4EA}"/>
              </a:ext>
            </a:extLst>
          </p:cNvPr>
          <p:cNvSpPr/>
          <p:nvPr/>
        </p:nvSpPr>
        <p:spPr>
          <a:xfrm>
            <a:off x="4138645" y="1547920"/>
            <a:ext cx="3914710" cy="1767964"/>
          </a:xfrm>
          <a:prstGeom prst="roundRect">
            <a:avLst>
              <a:gd name="adj" fmla="val 11495"/>
            </a:avLst>
          </a:prstGeom>
          <a:solidFill>
            <a:srgbClr val="002D43"/>
          </a:solidFill>
          <a:ln w="25400" cap="flat" cmpd="sng" algn="ctr">
            <a:solidFill>
              <a:srgbClr val="002D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A9C7A2D-5FCE-88A1-D056-09797EEFB084}"/>
              </a:ext>
            </a:extLst>
          </p:cNvPr>
          <p:cNvGrpSpPr/>
          <p:nvPr/>
        </p:nvGrpSpPr>
        <p:grpSpPr>
          <a:xfrm>
            <a:off x="140455" y="3787779"/>
            <a:ext cx="1355449" cy="1157706"/>
            <a:chOff x="810580" y="5009957"/>
            <a:chExt cx="1355449" cy="1157706"/>
          </a:xfrm>
        </p:grpSpPr>
        <p:pic>
          <p:nvPicPr>
            <p:cNvPr id="9" name="Graphic 19">
              <a:extLst>
                <a:ext uri="{FF2B5EF4-FFF2-40B4-BE49-F238E27FC236}">
                  <a16:creationId xmlns:a16="http://schemas.microsoft.com/office/drawing/2014/main" id="{A5F2B5F9-7D37-DD0C-A01D-04BB0697E5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493" y="5009957"/>
              <a:ext cx="714461" cy="634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12">
              <a:extLst>
                <a:ext uri="{FF2B5EF4-FFF2-40B4-BE49-F238E27FC236}">
                  <a16:creationId xmlns:a16="http://schemas.microsoft.com/office/drawing/2014/main" id="{0CFB0867-5747-5C29-EE08-31BEF1D55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0580" y="5644443"/>
              <a:ext cx="135544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Amazon</a:t>
              </a:r>
            </a:p>
            <a:p>
              <a:pPr algn="ctr"/>
              <a:r>
                <a:rPr lang="en-US" altLang="en-US" sz="1400" b="1" err="1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GuardDuty</a:t>
              </a:r>
              <a:endParaRPr lang="en-US" altLang="en-US" sz="1400" b="1">
                <a:solidFill>
                  <a:srgbClr val="FFFFFF"/>
                </a:solidFill>
                <a:ea typeface="Amazon Ember" panose="020B060302020402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9AFB830-A820-E44C-9074-FD076ED44CA7}"/>
              </a:ext>
            </a:extLst>
          </p:cNvPr>
          <p:cNvGrpSpPr/>
          <p:nvPr/>
        </p:nvGrpSpPr>
        <p:grpSpPr>
          <a:xfrm>
            <a:off x="8206143" y="1903072"/>
            <a:ext cx="1261217" cy="1170876"/>
            <a:chOff x="833677" y="5680737"/>
            <a:chExt cx="1261217" cy="1170876"/>
          </a:xfrm>
        </p:grpSpPr>
        <p:pic>
          <p:nvPicPr>
            <p:cNvPr id="12" name="Graphic 21">
              <a:extLst>
                <a:ext uri="{FF2B5EF4-FFF2-40B4-BE49-F238E27FC236}">
                  <a16:creationId xmlns:a16="http://schemas.microsoft.com/office/drawing/2014/main" id="{9D4CEE0C-CF9A-5140-9DD6-A1EB687F0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493" y="5680737"/>
              <a:ext cx="677587" cy="64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AD3A321C-C958-6AE5-88EE-E1EE9AEE8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677" y="6328393"/>
              <a:ext cx="12612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Amazon Inspector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952456-CD0D-B952-3552-6FA0B048DF96}"/>
              </a:ext>
            </a:extLst>
          </p:cNvPr>
          <p:cNvGrpSpPr/>
          <p:nvPr/>
        </p:nvGrpSpPr>
        <p:grpSpPr>
          <a:xfrm>
            <a:off x="8268127" y="3965455"/>
            <a:ext cx="1137248" cy="975337"/>
            <a:chOff x="1690176" y="2983567"/>
            <a:chExt cx="1137248" cy="975337"/>
          </a:xfrm>
        </p:grpSpPr>
        <p:pic>
          <p:nvPicPr>
            <p:cNvPr id="15" name="Graphic 7">
              <a:extLst>
                <a:ext uri="{FF2B5EF4-FFF2-40B4-BE49-F238E27FC236}">
                  <a16:creationId xmlns:a16="http://schemas.microsoft.com/office/drawing/2014/main" id="{56A6E964-9855-C97C-304D-76F12529A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569" y="2983567"/>
              <a:ext cx="682463" cy="64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DFB56DDB-C023-4396-9007-6BDC4452F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0176" y="3651127"/>
              <a:ext cx="11372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AWS KMS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74D78A-7E5D-CB42-C998-0A0160EC5D9C}"/>
              </a:ext>
            </a:extLst>
          </p:cNvPr>
          <p:cNvGrpSpPr/>
          <p:nvPr/>
        </p:nvGrpSpPr>
        <p:grpSpPr>
          <a:xfrm>
            <a:off x="4111574" y="1906749"/>
            <a:ext cx="1542353" cy="1167199"/>
            <a:chOff x="1473845" y="3570043"/>
            <a:chExt cx="1542353" cy="1167199"/>
          </a:xfrm>
        </p:grpSpPr>
        <p:pic>
          <p:nvPicPr>
            <p:cNvPr id="18" name="Graphic 19">
              <a:extLst>
                <a:ext uri="{FF2B5EF4-FFF2-40B4-BE49-F238E27FC236}">
                  <a16:creationId xmlns:a16="http://schemas.microsoft.com/office/drawing/2014/main" id="{2F1E2395-31E0-B4D7-E4F8-E6730E69BE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7569" y="3570043"/>
              <a:ext cx="644400" cy="64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BF1F581A-FFD3-ADBD-17F1-3B975791B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3845" y="4214022"/>
              <a:ext cx="154235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b="1" dirty="0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AWS</a:t>
              </a:r>
            </a:p>
            <a:p>
              <a:pPr algn="ctr"/>
              <a:r>
                <a:rPr lang="en-US" altLang="en-US" sz="1400" b="1" dirty="0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Security Hub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F90A9E0-94B0-0143-63A0-63D5A61D39F6}"/>
              </a:ext>
            </a:extLst>
          </p:cNvPr>
          <p:cNvGrpSpPr/>
          <p:nvPr/>
        </p:nvGrpSpPr>
        <p:grpSpPr>
          <a:xfrm>
            <a:off x="4257549" y="3817852"/>
            <a:ext cx="1258176" cy="1114387"/>
            <a:chOff x="1673301" y="5308792"/>
            <a:chExt cx="1258176" cy="1114387"/>
          </a:xfrm>
        </p:grpSpPr>
        <p:pic>
          <p:nvPicPr>
            <p:cNvPr id="21" name="Graphic 20" descr="Resolver DNS firewall resource icon for the Amazon Route 53 service.">
              <a:extLst>
                <a:ext uri="{FF2B5EF4-FFF2-40B4-BE49-F238E27FC236}">
                  <a16:creationId xmlns:a16="http://schemas.microsoft.com/office/drawing/2014/main" id="{4A4296D7-F395-2018-8509-EF2A4C932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80189" y="5308792"/>
              <a:ext cx="644400" cy="64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838B3FD-F2EC-60BE-0800-4E6CE5144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3301" y="5899959"/>
              <a:ext cx="12581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Resolver DNS</a:t>
              </a:r>
            </a:p>
            <a:p>
              <a:pPr algn="ctr"/>
              <a:r>
                <a:rPr lang="en-US" altLang="en-US" sz="1400" b="1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firewall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B523E90-CD86-ADA3-C148-BB66EAB5EDE2}"/>
              </a:ext>
            </a:extLst>
          </p:cNvPr>
          <p:cNvSpPr txBox="1"/>
          <p:nvPr/>
        </p:nvSpPr>
        <p:spPr>
          <a:xfrm>
            <a:off x="5568417" y="1800614"/>
            <a:ext cx="24430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compliance monitoring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continuous security compliance checks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87F26A8-3C29-F78E-A1A6-A72DA0431955}"/>
              </a:ext>
            </a:extLst>
          </p:cNvPr>
          <p:cNvSpPr/>
          <p:nvPr/>
        </p:nvSpPr>
        <p:spPr>
          <a:xfrm>
            <a:off x="128122" y="1558785"/>
            <a:ext cx="3914710" cy="1767964"/>
          </a:xfrm>
          <a:prstGeom prst="roundRect">
            <a:avLst>
              <a:gd name="adj" fmla="val 11495"/>
            </a:avLst>
          </a:prstGeom>
          <a:solidFill>
            <a:srgbClr val="002D43"/>
          </a:solidFill>
          <a:ln w="25400" cap="flat" cmpd="sng" algn="ctr">
            <a:solidFill>
              <a:srgbClr val="002D4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AF0536-422F-E5FA-4618-D437C1977A96}"/>
              </a:ext>
            </a:extLst>
          </p:cNvPr>
          <p:cNvGrpSpPr/>
          <p:nvPr/>
        </p:nvGrpSpPr>
        <p:grpSpPr>
          <a:xfrm>
            <a:off x="74715" y="1901971"/>
            <a:ext cx="1475766" cy="1181510"/>
            <a:chOff x="703089" y="5971477"/>
            <a:chExt cx="1475766" cy="1181510"/>
          </a:xfrm>
        </p:grpSpPr>
        <p:pic>
          <p:nvPicPr>
            <p:cNvPr id="26" name="Graphic 8">
              <a:extLst>
                <a:ext uri="{FF2B5EF4-FFF2-40B4-BE49-F238E27FC236}">
                  <a16:creationId xmlns:a16="http://schemas.microsoft.com/office/drawing/2014/main" id="{C45465F5-DB60-E45C-C6BD-E92D22F43A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492" y="5971477"/>
              <a:ext cx="630961" cy="64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Box 11">
              <a:extLst>
                <a:ext uri="{FF2B5EF4-FFF2-40B4-BE49-F238E27FC236}">
                  <a16:creationId xmlns:a16="http://schemas.microsoft.com/office/drawing/2014/main" id="{45110344-4786-FF2C-B687-22FE19E68B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089" y="6629767"/>
              <a:ext cx="147576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en-US" sz="1400" b="1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AWS</a:t>
              </a:r>
            </a:p>
            <a:p>
              <a:pPr algn="ctr"/>
              <a:r>
                <a:rPr lang="en-US" altLang="en-US" sz="1400" b="1">
                  <a:solidFill>
                    <a:srgbClr val="FFFFFF"/>
                  </a:solidFill>
                  <a:ea typeface="Amazon Ember" panose="020B0603020204020204" pitchFamily="34" charset="0"/>
                  <a:cs typeface="Calibri" panose="020F0502020204030204" pitchFamily="34" charset="0"/>
                </a:rPr>
                <a:t>Config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DB6B894-B993-DA97-CEB7-1A26E8F77ECD}"/>
              </a:ext>
            </a:extLst>
          </p:cNvPr>
          <p:cNvSpPr txBox="1"/>
          <p:nvPr/>
        </p:nvSpPr>
        <p:spPr>
          <a:xfrm>
            <a:off x="1443940" y="1847127"/>
            <a:ext cx="244307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Configuration monitoring 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visibility of configuration changes and compliance status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717A85-C708-4E77-E0E6-3D76D7D87F8E}"/>
              </a:ext>
            </a:extLst>
          </p:cNvPr>
          <p:cNvSpPr txBox="1"/>
          <p:nvPr/>
        </p:nvSpPr>
        <p:spPr>
          <a:xfrm>
            <a:off x="9467360" y="3870879"/>
            <a:ext cx="256059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Encryption key management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key management for data encryption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2AD720-A260-2431-B120-1D55F133507B}"/>
              </a:ext>
            </a:extLst>
          </p:cNvPr>
          <p:cNvSpPr txBox="1"/>
          <p:nvPr/>
        </p:nvSpPr>
        <p:spPr>
          <a:xfrm>
            <a:off x="5577710" y="3802018"/>
            <a:ext cx="2421017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DNS Firewall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DNS filtering capability, preventing access to malicious domain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0403D5-0297-8142-582F-5A7F50B4C711}"/>
              </a:ext>
            </a:extLst>
          </p:cNvPr>
          <p:cNvSpPr txBox="1"/>
          <p:nvPr/>
        </p:nvSpPr>
        <p:spPr>
          <a:xfrm>
            <a:off x="9467360" y="1820136"/>
            <a:ext cx="244307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Vulnerability assessment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Continuous vulnerability checks on Linux and Windows operating systems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928BE-9EDF-38B9-B5DD-781DC1A4A8A9}"/>
              </a:ext>
            </a:extLst>
          </p:cNvPr>
          <p:cNvSpPr txBox="1"/>
          <p:nvPr/>
        </p:nvSpPr>
        <p:spPr>
          <a:xfrm>
            <a:off x="1443939" y="3731910"/>
            <a:ext cx="24430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 detection</a:t>
            </a:r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Threat detection based on machine learning, detecting anomaly activities and well-known security attacks.</a:t>
            </a:r>
          </a:p>
        </p:txBody>
      </p:sp>
    </p:spTree>
    <p:extLst>
      <p:ext uri="{BB962C8B-B14F-4D97-AF65-F5344CB8AC3E}">
        <p14:creationId xmlns:p14="http://schemas.microsoft.com/office/powerpoint/2010/main" val="322672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A111EB7F-7890-0CEA-6F80-FA28C49435C9}"/>
              </a:ext>
            </a:extLst>
          </p:cNvPr>
          <p:cNvSpPr txBox="1">
            <a:spLocks/>
          </p:cNvSpPr>
          <p:nvPr/>
        </p:nvSpPr>
        <p:spPr>
          <a:xfrm>
            <a:off x="504890" y="472978"/>
            <a:ext cx="10691430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09576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bg1"/>
                </a:solidFill>
                <a:latin typeface="Montserrat" pitchFamily="2" charset="77"/>
                <a:ea typeface="Amazon Ember Heavy" panose="020B0803020204020204" pitchFamily="34" charset="0"/>
                <a:cs typeface="Gotham Bold" pitchFamily="2" charset="0"/>
              </a:defRPr>
            </a:lvl1pPr>
          </a:lstStyle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Compute components</a:t>
            </a:r>
          </a:p>
        </p:txBody>
      </p:sp>
      <p:pic>
        <p:nvPicPr>
          <p:cNvPr id="34" name="Graphic 5">
            <a:extLst>
              <a:ext uri="{FF2B5EF4-FFF2-40B4-BE49-F238E27FC236}">
                <a16:creationId xmlns:a16="http://schemas.microsoft.com/office/drawing/2014/main" id="{3CD820B0-737F-0D92-6907-2EDE58FDA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4" y="1765744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1">
            <a:extLst>
              <a:ext uri="{FF2B5EF4-FFF2-40B4-BE49-F238E27FC236}">
                <a16:creationId xmlns:a16="http://schemas.microsoft.com/office/drawing/2014/main" id="{41B2639D-1D81-D2F4-6B65-B3BB14ECA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99" y="4086191"/>
            <a:ext cx="32655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chemeClr val="bg1"/>
                </a:solidFill>
                <a:ea typeface="Amazon Ember" panose="020B0603020204020204" pitchFamily="34" charset="0"/>
                <a:cs typeface="Calibri" panose="020F0502020204030204" pitchFamily="34" charset="0"/>
              </a:rPr>
              <a:t>Amazon</a:t>
            </a:r>
          </a:p>
          <a:p>
            <a:pPr algn="ctr"/>
            <a:r>
              <a:rPr lang="en-US" altLang="en-US" sz="3200" b="1" dirty="0">
                <a:solidFill>
                  <a:schemeClr val="bg1"/>
                </a:solidFill>
                <a:ea typeface="Amazon Ember" panose="020B0603020204020204" pitchFamily="34" charset="0"/>
                <a:cs typeface="Calibri" panose="020F0502020204030204" pitchFamily="34" charset="0"/>
              </a:rPr>
              <a:t>EC2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4FC90FC-3201-7D07-110C-FD9AD15F5A1E}"/>
              </a:ext>
            </a:extLst>
          </p:cNvPr>
          <p:cNvSpPr/>
          <p:nvPr/>
        </p:nvSpPr>
        <p:spPr>
          <a:xfrm>
            <a:off x="3820160" y="1736228"/>
            <a:ext cx="7894320" cy="3385542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Three CPU type selection : Graviton (ARM-based), Intel, and AMD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Various sizes to fit business needs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Fully managed infrastructure by AWS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Auto-scaling capability with load balancer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Pay-as-you-go consumption, discounts available with commitment model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Windows License bundled, no more complex licensing management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Integrated health monitoring capability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bg1"/>
              </a:solidFill>
              <a:latin typeface="Calibri" panose="020F0502020204030204" pitchFamily="34" charset="0"/>
              <a:ea typeface="Amazon Ember" panose="020B0603020204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04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ECB1C-50F3-0B6F-3A2D-17E14EA37359}"/>
              </a:ext>
            </a:extLst>
          </p:cNvPr>
          <p:cNvSpPr txBox="1">
            <a:spLocks/>
          </p:cNvSpPr>
          <p:nvPr/>
        </p:nvSpPr>
        <p:spPr>
          <a:xfrm>
            <a:off x="504890" y="472978"/>
            <a:ext cx="10691430" cy="52322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09576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bg1"/>
                </a:solidFill>
                <a:latin typeface="Montserrat" pitchFamily="2" charset="77"/>
                <a:ea typeface="Amazon Ember Heavy" panose="020B0803020204020204" pitchFamily="34" charset="0"/>
                <a:cs typeface="Gotham Bold" pitchFamily="2" charset="0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Migration components</a:t>
            </a:r>
          </a:p>
        </p:txBody>
      </p:sp>
      <p:sp>
        <p:nvSpPr>
          <p:cNvPr id="3" name="TextBox 11">
            <a:extLst>
              <a:ext uri="{FF2B5EF4-FFF2-40B4-BE49-F238E27FC236}">
                <a16:creationId xmlns:a16="http://schemas.microsoft.com/office/drawing/2014/main" id="{BD7BD6B1-EFD8-6405-0A87-39041E723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99" y="4086191"/>
            <a:ext cx="32655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2400" b="1" dirty="0">
                <a:solidFill>
                  <a:schemeClr val="bg1"/>
                </a:solidFill>
                <a:ea typeface="Amazon Ember" panose="020B0603020204020204" pitchFamily="34" charset="0"/>
                <a:cs typeface="Calibri" panose="020F0502020204030204" pitchFamily="34" charset="0"/>
              </a:rPr>
              <a:t>AWS Application Migration Service</a:t>
            </a:r>
          </a:p>
        </p:txBody>
      </p:sp>
      <p:pic>
        <p:nvPicPr>
          <p:cNvPr id="4" name="Graphic 18">
            <a:extLst>
              <a:ext uri="{FF2B5EF4-FFF2-40B4-BE49-F238E27FC236}">
                <a16:creationId xmlns:a16="http://schemas.microsoft.com/office/drawing/2014/main" id="{E8366BD3-044C-8755-0085-1179B50E8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840154" y="1765744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061B055-6F3A-0312-D32C-E537655443B7}"/>
              </a:ext>
            </a:extLst>
          </p:cNvPr>
          <p:cNvSpPr/>
          <p:nvPr/>
        </p:nvSpPr>
        <p:spPr>
          <a:xfrm>
            <a:off x="6187921" y="1936404"/>
            <a:ext cx="3445683" cy="1800340"/>
          </a:xfrm>
          <a:prstGeom prst="roundRect">
            <a:avLst>
              <a:gd name="adj" fmla="val 11588"/>
            </a:avLst>
          </a:prstGeom>
          <a:solidFill>
            <a:schemeClr val="bg1"/>
          </a:solidFill>
          <a:ln w="25400" cap="flat" cmpd="sng" algn="ctr">
            <a:solidFill>
              <a:srgbClr val="01A88D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Import / Export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Importing virtualization image file (ex: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vmdk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and create an EC2 machine image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6074F5-A807-5A34-ED7B-D4AA2436D7C6}"/>
              </a:ext>
            </a:extLst>
          </p:cNvPr>
          <p:cNvSpPr/>
          <p:nvPr/>
        </p:nvSpPr>
        <p:spPr>
          <a:xfrm>
            <a:off x="4291878" y="3925744"/>
            <a:ext cx="3445683" cy="1800340"/>
          </a:xfrm>
          <a:prstGeom prst="roundRect">
            <a:avLst>
              <a:gd name="adj" fmla="val 11588"/>
            </a:avLst>
          </a:prstGeom>
          <a:solidFill>
            <a:schemeClr val="bg1"/>
          </a:solidFill>
          <a:ln w="25400" cap="flat" cmpd="sng" algn="ctr">
            <a:solidFill>
              <a:srgbClr val="01A88D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Replication agent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Replication agent installed in source servers (VMs), replicating disks to AWS continuously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8613AEF-8117-B193-71BA-E42EDFD1C262}"/>
              </a:ext>
            </a:extLst>
          </p:cNvPr>
          <p:cNvSpPr/>
          <p:nvPr/>
        </p:nvSpPr>
        <p:spPr>
          <a:xfrm>
            <a:off x="7994006" y="3925743"/>
            <a:ext cx="3445683" cy="1800341"/>
          </a:xfrm>
          <a:prstGeom prst="roundRect">
            <a:avLst>
              <a:gd name="adj" fmla="val 11588"/>
            </a:avLst>
          </a:prstGeom>
          <a:solidFill>
            <a:schemeClr val="bg1"/>
          </a:solidFill>
          <a:ln w="25400" cap="flat" cmpd="sng" algn="ctr">
            <a:solidFill>
              <a:srgbClr val="01A88D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Replication - vCenter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Agent-less method, replicating snapshots from vCenter, where installing agent into VM is not allowed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B6F811-80AD-AF05-98B0-B26A1A2D38D4}"/>
              </a:ext>
            </a:extLst>
          </p:cNvPr>
          <p:cNvSpPr txBox="1"/>
          <p:nvPr/>
        </p:nvSpPr>
        <p:spPr>
          <a:xfrm>
            <a:off x="4291878" y="1131916"/>
            <a:ext cx="7147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Amazon Ember" panose="020B0603020204020204" pitchFamily="34" charset="0"/>
                <a:cs typeface="Calibri" panose="020F0502020204030204" pitchFamily="34" charset="0"/>
              </a:rPr>
              <a:t>Migration workflow tool, managed by AWS</a:t>
            </a:r>
            <a:endParaRPr lang="en-ID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4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98A6AA4-4005-81CD-CFA5-798B2EA4A8DB}"/>
              </a:ext>
            </a:extLst>
          </p:cNvPr>
          <p:cNvSpPr txBox="1">
            <a:spLocks/>
          </p:cNvSpPr>
          <p:nvPr/>
        </p:nvSpPr>
        <p:spPr>
          <a:xfrm>
            <a:off x="155032" y="272147"/>
            <a:ext cx="11372150" cy="492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09576"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AWS consumption cost estimation example (Sydney region)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0C853D-5CA0-DCF2-6410-496EFB559B15}"/>
              </a:ext>
            </a:extLst>
          </p:cNvPr>
          <p:cNvSpPr txBox="1"/>
          <p:nvPr/>
        </p:nvSpPr>
        <p:spPr>
          <a:xfrm>
            <a:off x="155032" y="660218"/>
            <a:ext cx="61010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6 x EC2 with 2 vCPU (Intel) and 8GB Memory</a:t>
            </a:r>
            <a:endParaRPr lang="en-ID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0760AF4-A6E6-089F-D788-AB6E1A9B5D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760284"/>
              </p:ext>
            </p:extLst>
          </p:nvPr>
        </p:nvGraphicFramePr>
        <p:xfrm>
          <a:off x="238557" y="1294510"/>
          <a:ext cx="7174295" cy="5036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9004">
                  <a:extLst>
                    <a:ext uri="{9D8B030D-6E8A-4147-A177-3AD203B41FA5}">
                      <a16:colId xmlns:a16="http://schemas.microsoft.com/office/drawing/2014/main" val="3681657763"/>
                    </a:ext>
                  </a:extLst>
                </a:gridCol>
                <a:gridCol w="3180060">
                  <a:extLst>
                    <a:ext uri="{9D8B030D-6E8A-4147-A177-3AD203B41FA5}">
                      <a16:colId xmlns:a16="http://schemas.microsoft.com/office/drawing/2014/main" val="1534770445"/>
                    </a:ext>
                  </a:extLst>
                </a:gridCol>
                <a:gridCol w="577049">
                  <a:extLst>
                    <a:ext uri="{9D8B030D-6E8A-4147-A177-3AD203B41FA5}">
                      <a16:colId xmlns:a16="http://schemas.microsoft.com/office/drawing/2014/main" val="1239126887"/>
                    </a:ext>
                  </a:extLst>
                </a:gridCol>
                <a:gridCol w="683581">
                  <a:extLst>
                    <a:ext uri="{9D8B030D-6E8A-4147-A177-3AD203B41FA5}">
                      <a16:colId xmlns:a16="http://schemas.microsoft.com/office/drawing/2014/main" val="761559927"/>
                    </a:ext>
                  </a:extLst>
                </a:gridCol>
                <a:gridCol w="754601">
                  <a:extLst>
                    <a:ext uri="{9D8B030D-6E8A-4147-A177-3AD203B41FA5}">
                      <a16:colId xmlns:a16="http://schemas.microsoft.com/office/drawing/2014/main" val="3017195593"/>
                    </a:ext>
                  </a:extLst>
                </a:gridCol>
              </a:tblGrid>
              <a:tr h="275938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Service</a:t>
                      </a:r>
                      <a:endParaRPr lang="en-ID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ID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Upfront</a:t>
                      </a:r>
                      <a:endParaRPr lang="en-ID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Monthly</a:t>
                      </a:r>
                      <a:endParaRPr lang="en-ID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800" b="1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 12 months</a:t>
                      </a:r>
                      <a:endParaRPr lang="en-ID" sz="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208277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SECURITY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52.56 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630.72 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303381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 </a:t>
                      </a:r>
                      <a:r>
                        <a:rPr lang="en-ID" sz="8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GuardDuty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100K </a:t>
                      </a:r>
                      <a:r>
                        <a:rPr lang="en-ID" sz="80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mgt</a:t>
                      </a:r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event, 10GB flow logs, 1GB DNS logs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13.11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157.32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857119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AWS Key Management Service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CMK with 1M symmetric requests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4.00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48.00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176937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AWS Security Hub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accounts, 3000 checks each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6.00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72.00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3958755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AWS Config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 CIs, 600 rule evaluation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6.60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79.20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4996246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 Route 53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Egress DNS firewall for 1 million queries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0.60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7.20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752881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AWS CloudTrail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x Management trail, 1 x Data event trail with 2M request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2.00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24.00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0658468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 Inspector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managed EC2 instances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6.25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75.00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0559237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AWS Web Application Firewall (WAF)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rules, 10 M requests (optional)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14.00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168.00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062364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NETWORKING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118.58 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1,422.96 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23759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Transfer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Transfer Out, 120 GB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13.68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164.16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516519"/>
                  </a:ext>
                </a:extLst>
              </a:tr>
              <a:tr h="2547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 Gateway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 Gateway - 120 GB data processed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50.15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601.80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791482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Connection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VPN site-to-site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36.50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438.00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592714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Public IPv4 Address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x Public IP Address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18.25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219.00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432923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MONITORING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21.93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263.15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6837422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Standard topics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request to Lambda/Email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-  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17175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S3 Standard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Logs archive, 100 GB, 1M PUT, 1M GET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8.44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101.28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71953"/>
                  </a:ext>
                </a:extLst>
              </a:tr>
              <a:tr h="254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 CloudWatch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custom metrics, 10 GB Logs, 2 dashboards, 30 standard metric alarms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12.75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152.99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40368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 Athena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queries per day, 1 GB data scanned per query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0.74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8.88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278774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AWS Lambda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 request, 1000ms duration, 128MB memory</a:t>
                      </a:r>
                      <a:endParaRPr lang="en-US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0371901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WORKLOAD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639.00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7,668.00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07185"/>
                  </a:ext>
                </a:extLst>
              </a:tr>
              <a:tr h="254712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 EC2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Linux, 6 x c6i.large (2 vCPU, 4 GB RAM, 200 GB SSD, daily snapshot 6 GB) , On Demand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591.40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7,096.80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566357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Application Load Balancer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ALB (5 GB per hour) (optional)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47.60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571.20 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6152438"/>
                  </a:ext>
                </a:extLst>
              </a:tr>
              <a:tr h="127356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7135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-   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832.07 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ID" sz="800" b="1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9,984.83 </a:t>
                      </a:r>
                      <a:endParaRPr lang="en-ID" sz="800" b="1" i="0" u="none" strike="noStrike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800" marR="28800" marT="28800" marB="2880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57642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039C3F90-F616-3065-0DD0-72B7A5C8AC97}"/>
              </a:ext>
            </a:extLst>
          </p:cNvPr>
          <p:cNvSpPr/>
          <p:nvPr/>
        </p:nvSpPr>
        <p:spPr>
          <a:xfrm>
            <a:off x="7674699" y="1878757"/>
            <a:ext cx="4358640" cy="3016210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indent="-114300" defTabSz="914400">
              <a:defRPr/>
            </a:pPr>
            <a:r>
              <a:rPr lang="en-US" sz="1400" b="1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cost estimation already includes :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1463" indent="-177800" defTabSz="91440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3 active-active site (AZ), fault-tolerant, and fully managed by AWS</a:t>
            </a:r>
          </a:p>
          <a:p>
            <a:pPr marL="271463" indent="-177800" defTabSz="91440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VPN site-to-site connection to on-premise DC (ISP charges not included)</a:t>
            </a:r>
          </a:p>
          <a:p>
            <a:pPr marL="271463" indent="-177800" defTabSz="91440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public IP address</a:t>
            </a:r>
          </a:p>
          <a:p>
            <a:pPr marL="271463" indent="-177800" defTabSz="91440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capabilities such as automatic vulnerability checking, ML-based threat detection, automatic configuration compliance checking and alerting, web application firewall, L3/L4 DDOS protection</a:t>
            </a:r>
          </a:p>
          <a:p>
            <a:pPr marL="271463" indent="-177800" defTabSz="91440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availability with application load balancer deployed in all 3 AZ</a:t>
            </a:r>
          </a:p>
          <a:p>
            <a:pPr marL="271463" indent="-177800" defTabSz="914400">
              <a:buFont typeface="Arial" panose="020B0604020202020204" pitchFamily="34" charset="0"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Integrated system heath monitoring and logging management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88774E-6A2D-FBDD-95C4-C87BB2D0142F}"/>
              </a:ext>
            </a:extLst>
          </p:cNvPr>
          <p:cNvSpPr/>
          <p:nvPr/>
        </p:nvSpPr>
        <p:spPr>
          <a:xfrm>
            <a:off x="7674699" y="1233782"/>
            <a:ext cx="4358640" cy="430887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indent="-114300" defTabSz="914400"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Total cost estimation</a:t>
            </a:r>
          </a:p>
          <a:p>
            <a:pPr indent="-114300" defTabSz="9144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$ 832.07 / month ($ 9,984.83 / year)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AC5BC8-B058-48FC-8AC2-4C04C6F0827B}"/>
              </a:ext>
            </a:extLst>
          </p:cNvPr>
          <p:cNvSpPr/>
          <p:nvPr/>
        </p:nvSpPr>
        <p:spPr>
          <a:xfrm>
            <a:off x="7674699" y="5241048"/>
            <a:ext cx="4358640" cy="861774"/>
          </a:xfrm>
          <a:prstGeom prst="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indent="-114300" defTabSz="914400"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Cost estimation for the virtual servers only</a:t>
            </a:r>
          </a:p>
          <a:p>
            <a:pPr indent="-114300" defTabSz="9144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x Amazon EC2 c6i.large </a:t>
            </a: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 vCPU, 4GB Mem)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On-demand pricing model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  <a:endParaRPr lang="en-US" sz="14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114300" defTabSz="914400"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$ 639.00 / month ($ 7,668.00 / year)</a:t>
            </a:r>
          </a:p>
        </p:txBody>
      </p:sp>
    </p:spTree>
    <p:extLst>
      <p:ext uri="{BB962C8B-B14F-4D97-AF65-F5344CB8AC3E}">
        <p14:creationId xmlns:p14="http://schemas.microsoft.com/office/powerpoint/2010/main" val="4157167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923F6D2-3A51-2613-EEC3-97E10B1B2A28}"/>
              </a:ext>
            </a:extLst>
          </p:cNvPr>
          <p:cNvSpPr/>
          <p:nvPr/>
        </p:nvSpPr>
        <p:spPr>
          <a:xfrm>
            <a:off x="504889" y="4353033"/>
            <a:ext cx="11049802" cy="1924173"/>
          </a:xfrm>
          <a:prstGeom prst="rect">
            <a:avLst/>
          </a:prstGeom>
          <a:gradFill rotWithShape="0">
            <a:gsLst>
              <a:gs pos="0">
                <a:srgbClr val="162A49"/>
              </a:gs>
              <a:gs pos="100000">
                <a:srgbClr val="9D2B7C"/>
              </a:gs>
            </a:gsLst>
            <a:lin ang="16800000" scaled="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39906AD-10E1-0F56-C482-C02E4C109B51}"/>
              </a:ext>
            </a:extLst>
          </p:cNvPr>
          <p:cNvSpPr txBox="1">
            <a:spLocks/>
          </p:cNvSpPr>
          <p:nvPr/>
        </p:nvSpPr>
        <p:spPr>
          <a:xfrm>
            <a:off x="504890" y="472978"/>
            <a:ext cx="11223284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09576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bg1"/>
                </a:solidFill>
                <a:latin typeface="Montserrat" pitchFamily="2" charset="77"/>
                <a:ea typeface="Amazon Ember Heavy" panose="020B0803020204020204" pitchFamily="34" charset="0"/>
                <a:cs typeface="Gotham Bold" pitchFamily="2" charset="0"/>
              </a:defRPr>
            </a:lvl1pPr>
          </a:lstStyle>
          <a:p>
            <a:pPr marL="0" marR="0" lvl="0" indent="0" algn="ctr" defTabSz="609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Prescriptive accelerated implementation by partners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" name="Google Shape;383;p20">
            <a:extLst>
              <a:ext uri="{FF2B5EF4-FFF2-40B4-BE49-F238E27FC236}">
                <a16:creationId xmlns:a16="http://schemas.microsoft.com/office/drawing/2014/main" id="{E59D6DD9-8661-E3B8-AE58-7F6515423630}"/>
              </a:ext>
            </a:extLst>
          </p:cNvPr>
          <p:cNvGrpSpPr/>
          <p:nvPr/>
        </p:nvGrpSpPr>
        <p:grpSpPr>
          <a:xfrm>
            <a:off x="7802292" y="1551238"/>
            <a:ext cx="3394028" cy="3340431"/>
            <a:chOff x="6170884" y="1166440"/>
            <a:chExt cx="2260022" cy="2224333"/>
          </a:xfrm>
        </p:grpSpPr>
        <p:sp>
          <p:nvSpPr>
            <p:cNvPr id="20" name="Google Shape;384;p20">
              <a:extLst>
                <a:ext uri="{FF2B5EF4-FFF2-40B4-BE49-F238E27FC236}">
                  <a16:creationId xmlns:a16="http://schemas.microsoft.com/office/drawing/2014/main" id="{9457EA81-CEF1-5770-5115-E89F3BBB39EF}"/>
                </a:ext>
              </a:extLst>
            </p:cNvPr>
            <p:cNvSpPr/>
            <p:nvPr/>
          </p:nvSpPr>
          <p:spPr>
            <a:xfrm>
              <a:off x="6170884" y="1166440"/>
              <a:ext cx="2260022" cy="2224333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5" y="1"/>
                  </a:moveTo>
                  <a:cubicBezTo>
                    <a:pt x="18151" y="1"/>
                    <a:pt x="17367" y="299"/>
                    <a:pt x="16769" y="897"/>
                  </a:cubicBezTo>
                  <a:lnTo>
                    <a:pt x="1197" y="16470"/>
                  </a:lnTo>
                  <a:cubicBezTo>
                    <a:pt x="0" y="17666"/>
                    <a:pt x="0" y="19605"/>
                    <a:pt x="1197" y="20801"/>
                  </a:cubicBezTo>
                  <a:lnTo>
                    <a:pt x="16769" y="36374"/>
                  </a:lnTo>
                  <a:cubicBezTo>
                    <a:pt x="17367" y="36972"/>
                    <a:pt x="18151" y="37271"/>
                    <a:pt x="18935" y="37271"/>
                  </a:cubicBezTo>
                  <a:cubicBezTo>
                    <a:pt x="19719" y="37271"/>
                    <a:pt x="20503" y="36972"/>
                    <a:pt x="21101" y="36374"/>
                  </a:cubicBezTo>
                  <a:lnTo>
                    <a:pt x="36673" y="20801"/>
                  </a:lnTo>
                  <a:cubicBezTo>
                    <a:pt x="37869" y="19605"/>
                    <a:pt x="37869" y="17666"/>
                    <a:pt x="36673" y="16470"/>
                  </a:cubicBezTo>
                  <a:lnTo>
                    <a:pt x="21101" y="897"/>
                  </a:lnTo>
                  <a:cubicBezTo>
                    <a:pt x="20503" y="299"/>
                    <a:pt x="19719" y="1"/>
                    <a:pt x="18935" y="1"/>
                  </a:cubicBezTo>
                  <a:close/>
                </a:path>
              </a:pathLst>
            </a:custGeom>
            <a:solidFill>
              <a:srgbClr val="00A0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Google Shape;386;p20">
              <a:extLst>
                <a:ext uri="{FF2B5EF4-FFF2-40B4-BE49-F238E27FC236}">
                  <a16:creationId xmlns:a16="http://schemas.microsoft.com/office/drawing/2014/main" id="{E50569C4-70CB-4485-7503-A15A7E3A169C}"/>
                </a:ext>
              </a:extLst>
            </p:cNvPr>
            <p:cNvSpPr txBox="1"/>
            <p:nvPr/>
          </p:nvSpPr>
          <p:spPr>
            <a:xfrm>
              <a:off x="6677495" y="2085423"/>
              <a:ext cx="1246800" cy="71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VM replication or export/import through secure VPN connectivity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71825C-60A3-253D-77C7-B9EB37BE4143}"/>
              </a:ext>
            </a:extLst>
          </p:cNvPr>
          <p:cNvGrpSpPr/>
          <p:nvPr/>
        </p:nvGrpSpPr>
        <p:grpSpPr>
          <a:xfrm>
            <a:off x="755687" y="1551238"/>
            <a:ext cx="3394028" cy="3340431"/>
            <a:chOff x="2252065" y="1267752"/>
            <a:chExt cx="3394028" cy="3340431"/>
          </a:xfrm>
        </p:grpSpPr>
        <p:sp>
          <p:nvSpPr>
            <p:cNvPr id="23" name="Google Shape;394;p20">
              <a:extLst>
                <a:ext uri="{FF2B5EF4-FFF2-40B4-BE49-F238E27FC236}">
                  <a16:creationId xmlns:a16="http://schemas.microsoft.com/office/drawing/2014/main" id="{E698888E-EE80-2355-FE7C-91B4D20A6846}"/>
                </a:ext>
              </a:extLst>
            </p:cNvPr>
            <p:cNvSpPr/>
            <p:nvPr/>
          </p:nvSpPr>
          <p:spPr>
            <a:xfrm>
              <a:off x="2252065" y="1267752"/>
              <a:ext cx="3394028" cy="3340431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4" y="1"/>
                  </a:moveTo>
                  <a:cubicBezTo>
                    <a:pt x="18150" y="1"/>
                    <a:pt x="17366" y="299"/>
                    <a:pt x="16768" y="897"/>
                  </a:cubicBezTo>
                  <a:lnTo>
                    <a:pt x="1196" y="16470"/>
                  </a:lnTo>
                  <a:cubicBezTo>
                    <a:pt x="0" y="17666"/>
                    <a:pt x="0" y="19605"/>
                    <a:pt x="1196" y="20801"/>
                  </a:cubicBezTo>
                  <a:lnTo>
                    <a:pt x="16767" y="36374"/>
                  </a:lnTo>
                  <a:cubicBezTo>
                    <a:pt x="17366" y="36972"/>
                    <a:pt x="18150" y="37271"/>
                    <a:pt x="18934" y="37271"/>
                  </a:cubicBezTo>
                  <a:cubicBezTo>
                    <a:pt x="19717" y="37271"/>
                    <a:pt x="20501" y="36972"/>
                    <a:pt x="21099" y="36374"/>
                  </a:cubicBezTo>
                  <a:lnTo>
                    <a:pt x="36672" y="20801"/>
                  </a:lnTo>
                  <a:cubicBezTo>
                    <a:pt x="37868" y="19605"/>
                    <a:pt x="37868" y="17666"/>
                    <a:pt x="36672" y="16470"/>
                  </a:cubicBezTo>
                  <a:lnTo>
                    <a:pt x="21099" y="897"/>
                  </a:lnTo>
                  <a:cubicBezTo>
                    <a:pt x="20501" y="299"/>
                    <a:pt x="19717" y="1"/>
                    <a:pt x="18934" y="1"/>
                  </a:cubicBezTo>
                  <a:close/>
                </a:path>
              </a:pathLst>
            </a:custGeom>
            <a:solidFill>
              <a:srgbClr val="007D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Google Shape;395;p20">
              <a:extLst>
                <a:ext uri="{FF2B5EF4-FFF2-40B4-BE49-F238E27FC236}">
                  <a16:creationId xmlns:a16="http://schemas.microsoft.com/office/drawing/2014/main" id="{EAB547C1-7CAE-BD7D-B4A0-935485871FD3}"/>
                </a:ext>
              </a:extLst>
            </p:cNvPr>
            <p:cNvSpPr txBox="1"/>
            <p:nvPr/>
          </p:nvSpPr>
          <p:spPr>
            <a:xfrm>
              <a:off x="2826772" y="1596740"/>
              <a:ext cx="2263596" cy="7077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rPr>
                <a:t>Day 1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rPr>
                <a:t>AWS environment preparation</a:t>
              </a:r>
            </a:p>
          </p:txBody>
        </p:sp>
        <p:sp>
          <p:nvSpPr>
            <p:cNvPr id="25" name="Google Shape;396;p20">
              <a:extLst>
                <a:ext uri="{FF2B5EF4-FFF2-40B4-BE49-F238E27FC236}">
                  <a16:creationId xmlns:a16="http://schemas.microsoft.com/office/drawing/2014/main" id="{E914D7A8-8160-A24A-C622-734B8FA91C8F}"/>
                </a:ext>
              </a:extLst>
            </p:cNvPr>
            <p:cNvSpPr txBox="1"/>
            <p:nvPr/>
          </p:nvSpPr>
          <p:spPr>
            <a:xfrm>
              <a:off x="2589963" y="2653290"/>
              <a:ext cx="2718232" cy="15280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AWS Account, Landing Zone, foundational security services, foundational monitoring, and management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services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DC7B0D-3AD0-BA2D-5AD3-9BA68600FBF1}"/>
              </a:ext>
            </a:extLst>
          </p:cNvPr>
          <p:cNvGrpSpPr/>
          <p:nvPr/>
        </p:nvGrpSpPr>
        <p:grpSpPr>
          <a:xfrm>
            <a:off x="4279035" y="1551192"/>
            <a:ext cx="3393937" cy="3340521"/>
            <a:chOff x="4258216" y="3278132"/>
            <a:chExt cx="3393937" cy="3340521"/>
          </a:xfrm>
        </p:grpSpPr>
        <p:sp>
          <p:nvSpPr>
            <p:cNvPr id="27" name="Google Shape;425;p20">
              <a:extLst>
                <a:ext uri="{FF2B5EF4-FFF2-40B4-BE49-F238E27FC236}">
                  <a16:creationId xmlns:a16="http://schemas.microsoft.com/office/drawing/2014/main" id="{23EE217F-8A97-212F-0F65-C4070F51F6E5}"/>
                </a:ext>
              </a:extLst>
            </p:cNvPr>
            <p:cNvSpPr/>
            <p:nvPr/>
          </p:nvSpPr>
          <p:spPr>
            <a:xfrm>
              <a:off x="4258216" y="3278132"/>
              <a:ext cx="3393937" cy="3340521"/>
            </a:xfrm>
            <a:custGeom>
              <a:avLst/>
              <a:gdLst/>
              <a:ahLst/>
              <a:cxnLst/>
              <a:rect l="l" t="t" r="r" b="b"/>
              <a:pathLst>
                <a:path w="37868" h="37272" extrusionOk="0">
                  <a:moveTo>
                    <a:pt x="18935" y="1"/>
                  </a:moveTo>
                  <a:cubicBezTo>
                    <a:pt x="18151" y="1"/>
                    <a:pt x="17367" y="300"/>
                    <a:pt x="16769" y="898"/>
                  </a:cubicBezTo>
                  <a:lnTo>
                    <a:pt x="1196" y="16471"/>
                  </a:lnTo>
                  <a:cubicBezTo>
                    <a:pt x="0" y="17667"/>
                    <a:pt x="0" y="19606"/>
                    <a:pt x="1196" y="20802"/>
                  </a:cubicBezTo>
                  <a:lnTo>
                    <a:pt x="16769" y="36375"/>
                  </a:lnTo>
                  <a:cubicBezTo>
                    <a:pt x="17367" y="36973"/>
                    <a:pt x="18151" y="37271"/>
                    <a:pt x="18935" y="37271"/>
                  </a:cubicBezTo>
                  <a:cubicBezTo>
                    <a:pt x="19719" y="37271"/>
                    <a:pt x="20502" y="36973"/>
                    <a:pt x="21100" y="36375"/>
                  </a:cubicBezTo>
                  <a:lnTo>
                    <a:pt x="36672" y="20802"/>
                  </a:lnTo>
                  <a:cubicBezTo>
                    <a:pt x="37867" y="19606"/>
                    <a:pt x="37867" y="17667"/>
                    <a:pt x="36672" y="16471"/>
                  </a:cubicBezTo>
                  <a:lnTo>
                    <a:pt x="21100" y="898"/>
                  </a:lnTo>
                  <a:cubicBezTo>
                    <a:pt x="20502" y="300"/>
                    <a:pt x="19719" y="1"/>
                    <a:pt x="18935" y="1"/>
                  </a:cubicBezTo>
                  <a:close/>
                </a:path>
              </a:pathLst>
            </a:custGeom>
            <a:solidFill>
              <a:srgbClr val="4D2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Google Shape;427;p20">
              <a:extLst>
                <a:ext uri="{FF2B5EF4-FFF2-40B4-BE49-F238E27FC236}">
                  <a16:creationId xmlns:a16="http://schemas.microsoft.com/office/drawing/2014/main" id="{7AEE9375-AE96-118F-D8B0-C2210C05EFFD}"/>
                </a:ext>
              </a:extLst>
            </p:cNvPr>
            <p:cNvSpPr txBox="1"/>
            <p:nvPr/>
          </p:nvSpPr>
          <p:spPr>
            <a:xfrm>
              <a:off x="4683059" y="4658277"/>
              <a:ext cx="2618275" cy="10754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Connection establishment between AWS Virtual Private Network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and on-premise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Roboto"/>
                  <a:cs typeface="Calibri" panose="020F0502020204030204" pitchFamily="34" charset="0"/>
                  <a:sym typeface="Roboto"/>
                </a:rPr>
                <a:t>datacenter</a:t>
              </a:r>
            </a:p>
          </p:txBody>
        </p:sp>
      </p:grpSp>
      <p:sp>
        <p:nvSpPr>
          <p:cNvPr id="29" name="Google Shape;395;p20">
            <a:extLst>
              <a:ext uri="{FF2B5EF4-FFF2-40B4-BE49-F238E27FC236}">
                <a16:creationId xmlns:a16="http://schemas.microsoft.com/office/drawing/2014/main" id="{815A6326-0ED8-9900-1F39-A2B241178213}"/>
              </a:ext>
            </a:extLst>
          </p:cNvPr>
          <p:cNvSpPr txBox="1"/>
          <p:nvPr/>
        </p:nvSpPr>
        <p:spPr>
          <a:xfrm>
            <a:off x="4619201" y="1875102"/>
            <a:ext cx="2711430" cy="70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n-GB" sz="2400" b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Day 2</a:t>
            </a:r>
            <a:r>
              <a:rPr lang="en-GB" sz="1400" b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r>
              <a:rPr lang="en-GB" sz="1400" b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Network</a:t>
            </a:r>
          </a:p>
          <a:p>
            <a:pPr algn="ctr">
              <a:lnSpc>
                <a:spcPct val="115000"/>
              </a:lnSpc>
              <a:defRPr/>
            </a:pPr>
            <a:r>
              <a:rPr lang="en-GB" sz="1400" b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connectivity</a:t>
            </a:r>
          </a:p>
        </p:txBody>
      </p:sp>
      <p:sp>
        <p:nvSpPr>
          <p:cNvPr id="30" name="Google Shape;395;p20">
            <a:extLst>
              <a:ext uri="{FF2B5EF4-FFF2-40B4-BE49-F238E27FC236}">
                <a16:creationId xmlns:a16="http://schemas.microsoft.com/office/drawing/2014/main" id="{E778B33F-1139-BDAD-5A90-F971E268D78A}"/>
              </a:ext>
            </a:extLst>
          </p:cNvPr>
          <p:cNvSpPr txBox="1"/>
          <p:nvPr/>
        </p:nvSpPr>
        <p:spPr>
          <a:xfrm>
            <a:off x="8150176" y="2175298"/>
            <a:ext cx="2711430" cy="707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n-GB" sz="2400" b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Migration</a:t>
            </a:r>
            <a:endParaRPr lang="en-GB" sz="1400" b="1">
              <a:solidFill>
                <a:srgbClr val="FFFFFF"/>
              </a:solidFill>
              <a:latin typeface="Calibri" panose="020F0502020204030204" pitchFamily="34" charset="0"/>
              <a:ea typeface="Fira Sans Extra Condensed"/>
              <a:cs typeface="Calibri" panose="020F0502020204030204" pitchFamily="34" charset="0"/>
              <a:sym typeface="Fira Sans Extra Condensed"/>
            </a:endParaRPr>
          </a:p>
        </p:txBody>
      </p:sp>
      <p:sp>
        <p:nvSpPr>
          <p:cNvPr id="31" name="Google Shape;395;p20">
            <a:extLst>
              <a:ext uri="{FF2B5EF4-FFF2-40B4-BE49-F238E27FC236}">
                <a16:creationId xmlns:a16="http://schemas.microsoft.com/office/drawing/2014/main" id="{4DDF9876-EBAD-2254-F541-B9E7D0E2D350}"/>
              </a:ext>
            </a:extLst>
          </p:cNvPr>
          <p:cNvSpPr txBox="1"/>
          <p:nvPr/>
        </p:nvSpPr>
        <p:spPr>
          <a:xfrm>
            <a:off x="755687" y="4962487"/>
            <a:ext cx="10321021" cy="1246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  <a:defRPr/>
            </a:pPr>
            <a:r>
              <a:rPr lang="en-GB" sz="2400" b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AWS Implementation best-practices</a:t>
            </a:r>
            <a:r>
              <a:rPr lang="en-GB" sz="1400" b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r>
              <a:rPr lang="en-GB" sz="1400" b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Based on AWS Well-</a:t>
            </a:r>
            <a:r>
              <a:rPr lang="en-GB" sz="1400" b="1" err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Architected</a:t>
            </a:r>
            <a:r>
              <a:rPr lang="en-GB" sz="1400" b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 Framework</a:t>
            </a:r>
          </a:p>
          <a:p>
            <a:pPr algn="ctr">
              <a:lnSpc>
                <a:spcPct val="115000"/>
              </a:lnSpc>
              <a:defRPr/>
            </a:pPr>
            <a:r>
              <a:rPr lang="en-GB" sz="1400" b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Se</a:t>
            </a:r>
            <a:r>
              <a:rPr lang="en-GB" sz="1400" b="1" err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curity</a:t>
            </a:r>
            <a:r>
              <a:rPr lang="en-GB" sz="1400" b="1">
                <a:solidFill>
                  <a:srgbClr val="FFFFFF"/>
                </a:solidFill>
                <a:latin typeface="Calibri" panose="020F0502020204030204" pitchFamily="34" charset="0"/>
                <a:ea typeface="Fira Sans Extra Condensed"/>
                <a:cs typeface="Calibri" panose="020F0502020204030204" pitchFamily="34" charset="0"/>
                <a:sym typeface="Fira Sans Extra Condensed"/>
              </a:rPr>
              <a:t> | Operational excellence | Reliability | Performance efficiency | Cost optimization</a:t>
            </a:r>
          </a:p>
        </p:txBody>
      </p:sp>
    </p:spTree>
    <p:extLst>
      <p:ext uri="{BB962C8B-B14F-4D97-AF65-F5344CB8AC3E}">
        <p14:creationId xmlns:p14="http://schemas.microsoft.com/office/powerpoint/2010/main" val="2333380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D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B0598-70EC-2ADE-FB50-D73028F17E87}"/>
              </a:ext>
            </a:extLst>
          </p:cNvPr>
          <p:cNvSpPr txBox="1">
            <a:spLocks/>
          </p:cNvSpPr>
          <p:nvPr/>
        </p:nvSpPr>
        <p:spPr>
          <a:xfrm>
            <a:off x="504890" y="472978"/>
            <a:ext cx="10691430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609576" rtl="0" eaLnBrk="1" latinLnBrk="0" hangingPunct="1">
              <a:spcBef>
                <a:spcPct val="0"/>
              </a:spcBef>
              <a:buNone/>
              <a:defRPr sz="2600" b="1" i="0" kern="1200">
                <a:solidFill>
                  <a:schemeClr val="bg1"/>
                </a:solidFill>
                <a:latin typeface="Montserrat" pitchFamily="2" charset="77"/>
                <a:ea typeface="Amazon Ember Heavy" panose="020B0803020204020204" pitchFamily="34" charset="0"/>
                <a:cs typeface="Gotham Bold" pitchFamily="2" charset="0"/>
              </a:defRPr>
            </a:lvl1pPr>
          </a:lstStyle>
          <a:p>
            <a:pPr marL="0" marR="0" lvl="0" indent="0" algn="l" defTabSz="609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Prescriptive accelerated implementation by partners</a:t>
            </a:r>
            <a:b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872BBC-5435-B18F-2A13-A5B38DB8F395}"/>
              </a:ext>
            </a:extLst>
          </p:cNvPr>
          <p:cNvGrpSpPr/>
          <p:nvPr/>
        </p:nvGrpSpPr>
        <p:grpSpPr>
          <a:xfrm>
            <a:off x="672650" y="1165095"/>
            <a:ext cx="1800000" cy="1800000"/>
            <a:chOff x="2252065" y="1267752"/>
            <a:chExt cx="3394028" cy="3340431"/>
          </a:xfrm>
        </p:grpSpPr>
        <p:sp>
          <p:nvSpPr>
            <p:cNvPr id="4" name="Google Shape;394;p20">
              <a:extLst>
                <a:ext uri="{FF2B5EF4-FFF2-40B4-BE49-F238E27FC236}">
                  <a16:creationId xmlns:a16="http://schemas.microsoft.com/office/drawing/2014/main" id="{20F7A700-B5E3-E105-F0A1-CE2DC04C97F9}"/>
                </a:ext>
              </a:extLst>
            </p:cNvPr>
            <p:cNvSpPr/>
            <p:nvPr/>
          </p:nvSpPr>
          <p:spPr>
            <a:xfrm>
              <a:off x="2252065" y="1267752"/>
              <a:ext cx="3394028" cy="3340431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4" y="1"/>
                  </a:moveTo>
                  <a:cubicBezTo>
                    <a:pt x="18150" y="1"/>
                    <a:pt x="17366" y="299"/>
                    <a:pt x="16768" y="897"/>
                  </a:cubicBezTo>
                  <a:lnTo>
                    <a:pt x="1196" y="16470"/>
                  </a:lnTo>
                  <a:cubicBezTo>
                    <a:pt x="0" y="17666"/>
                    <a:pt x="0" y="19605"/>
                    <a:pt x="1196" y="20801"/>
                  </a:cubicBezTo>
                  <a:lnTo>
                    <a:pt x="16767" y="36374"/>
                  </a:lnTo>
                  <a:cubicBezTo>
                    <a:pt x="17366" y="36972"/>
                    <a:pt x="18150" y="37271"/>
                    <a:pt x="18934" y="37271"/>
                  </a:cubicBezTo>
                  <a:cubicBezTo>
                    <a:pt x="19717" y="37271"/>
                    <a:pt x="20501" y="36972"/>
                    <a:pt x="21099" y="36374"/>
                  </a:cubicBezTo>
                  <a:lnTo>
                    <a:pt x="36672" y="20801"/>
                  </a:lnTo>
                  <a:cubicBezTo>
                    <a:pt x="37868" y="19605"/>
                    <a:pt x="37868" y="17666"/>
                    <a:pt x="36672" y="16470"/>
                  </a:cubicBezTo>
                  <a:lnTo>
                    <a:pt x="21099" y="897"/>
                  </a:lnTo>
                  <a:cubicBezTo>
                    <a:pt x="20501" y="299"/>
                    <a:pt x="19717" y="1"/>
                    <a:pt x="18934" y="1"/>
                  </a:cubicBezTo>
                  <a:close/>
                </a:path>
              </a:pathLst>
            </a:custGeom>
            <a:solidFill>
              <a:srgbClr val="007DBC"/>
            </a:solidFill>
            <a:ln w="190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Google Shape;395;p20">
              <a:extLst>
                <a:ext uri="{FF2B5EF4-FFF2-40B4-BE49-F238E27FC236}">
                  <a16:creationId xmlns:a16="http://schemas.microsoft.com/office/drawing/2014/main" id="{842C53D9-3C1E-EB6F-38BF-9D9C05DADDB6}"/>
                </a:ext>
              </a:extLst>
            </p:cNvPr>
            <p:cNvSpPr txBox="1"/>
            <p:nvPr/>
          </p:nvSpPr>
          <p:spPr>
            <a:xfrm>
              <a:off x="2593363" y="2033765"/>
              <a:ext cx="2711431" cy="24629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rPr>
                <a:t>Day 1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rPr>
                <a:t>AWS environment preparation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B1047C3-9672-988D-1BAF-FD08F2D65B42}"/>
              </a:ext>
            </a:extLst>
          </p:cNvPr>
          <p:cNvGrpSpPr/>
          <p:nvPr/>
        </p:nvGrpSpPr>
        <p:grpSpPr>
          <a:xfrm>
            <a:off x="3426982" y="1165095"/>
            <a:ext cx="1800000" cy="1800000"/>
            <a:chOff x="4279035" y="1551192"/>
            <a:chExt cx="1800000" cy="1800000"/>
          </a:xfrm>
        </p:grpSpPr>
        <p:sp>
          <p:nvSpPr>
            <p:cNvPr id="7" name="Google Shape;425;p20">
              <a:extLst>
                <a:ext uri="{FF2B5EF4-FFF2-40B4-BE49-F238E27FC236}">
                  <a16:creationId xmlns:a16="http://schemas.microsoft.com/office/drawing/2014/main" id="{3AC2C236-7C8E-0CDB-9B4A-524FE9E868CC}"/>
                </a:ext>
              </a:extLst>
            </p:cNvPr>
            <p:cNvSpPr/>
            <p:nvPr/>
          </p:nvSpPr>
          <p:spPr>
            <a:xfrm>
              <a:off x="4279035" y="1551192"/>
              <a:ext cx="1800000" cy="1800000"/>
            </a:xfrm>
            <a:custGeom>
              <a:avLst/>
              <a:gdLst/>
              <a:ahLst/>
              <a:cxnLst/>
              <a:rect l="l" t="t" r="r" b="b"/>
              <a:pathLst>
                <a:path w="37868" h="37272" extrusionOk="0">
                  <a:moveTo>
                    <a:pt x="18935" y="1"/>
                  </a:moveTo>
                  <a:cubicBezTo>
                    <a:pt x="18151" y="1"/>
                    <a:pt x="17367" y="300"/>
                    <a:pt x="16769" y="898"/>
                  </a:cubicBezTo>
                  <a:lnTo>
                    <a:pt x="1196" y="16471"/>
                  </a:lnTo>
                  <a:cubicBezTo>
                    <a:pt x="0" y="17667"/>
                    <a:pt x="0" y="19606"/>
                    <a:pt x="1196" y="20802"/>
                  </a:cubicBezTo>
                  <a:lnTo>
                    <a:pt x="16769" y="36375"/>
                  </a:lnTo>
                  <a:cubicBezTo>
                    <a:pt x="17367" y="36973"/>
                    <a:pt x="18151" y="37271"/>
                    <a:pt x="18935" y="37271"/>
                  </a:cubicBezTo>
                  <a:cubicBezTo>
                    <a:pt x="19719" y="37271"/>
                    <a:pt x="20502" y="36973"/>
                    <a:pt x="21100" y="36375"/>
                  </a:cubicBezTo>
                  <a:lnTo>
                    <a:pt x="36672" y="20802"/>
                  </a:lnTo>
                  <a:cubicBezTo>
                    <a:pt x="37867" y="19606"/>
                    <a:pt x="37867" y="17667"/>
                    <a:pt x="36672" y="16471"/>
                  </a:cubicBezTo>
                  <a:lnTo>
                    <a:pt x="21100" y="898"/>
                  </a:lnTo>
                  <a:cubicBezTo>
                    <a:pt x="20502" y="300"/>
                    <a:pt x="19719" y="1"/>
                    <a:pt x="18935" y="1"/>
                  </a:cubicBezTo>
                  <a:close/>
                </a:path>
              </a:pathLst>
            </a:custGeom>
            <a:solidFill>
              <a:srgbClr val="4D27AA"/>
            </a:solidFill>
            <a:ln w="190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Google Shape;395;p20">
              <a:extLst>
                <a:ext uri="{FF2B5EF4-FFF2-40B4-BE49-F238E27FC236}">
                  <a16:creationId xmlns:a16="http://schemas.microsoft.com/office/drawing/2014/main" id="{ECA96930-A037-D77E-811F-5E4FB1016BB1}"/>
                </a:ext>
              </a:extLst>
            </p:cNvPr>
            <p:cNvSpPr txBox="1"/>
            <p:nvPr/>
          </p:nvSpPr>
          <p:spPr>
            <a:xfrm>
              <a:off x="4513506" y="1947202"/>
              <a:ext cx="1355572" cy="10079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rPr>
                <a:t>Day 2</a:t>
              </a: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rPr>
                <a:t> </a:t>
              </a: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rPr>
                <a:t>Network</a:t>
              </a:r>
            </a:p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rPr>
                <a:t>connectivity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C2C68C-8917-FCC3-F587-307EDBB443ED}"/>
              </a:ext>
            </a:extLst>
          </p:cNvPr>
          <p:cNvGrpSpPr/>
          <p:nvPr/>
        </p:nvGrpSpPr>
        <p:grpSpPr>
          <a:xfrm>
            <a:off x="6337175" y="1165095"/>
            <a:ext cx="1800000" cy="1800000"/>
            <a:chOff x="7802292" y="1551238"/>
            <a:chExt cx="1800000" cy="1800000"/>
          </a:xfrm>
        </p:grpSpPr>
        <p:sp>
          <p:nvSpPr>
            <p:cNvPr id="10" name="Google Shape;384;p20">
              <a:extLst>
                <a:ext uri="{FF2B5EF4-FFF2-40B4-BE49-F238E27FC236}">
                  <a16:creationId xmlns:a16="http://schemas.microsoft.com/office/drawing/2014/main" id="{9F16E821-C74D-63EA-C1D1-86348CB42AAE}"/>
                </a:ext>
              </a:extLst>
            </p:cNvPr>
            <p:cNvSpPr/>
            <p:nvPr/>
          </p:nvSpPr>
          <p:spPr>
            <a:xfrm>
              <a:off x="7802292" y="1551238"/>
              <a:ext cx="1800000" cy="1800000"/>
            </a:xfrm>
            <a:custGeom>
              <a:avLst/>
              <a:gdLst/>
              <a:ahLst/>
              <a:cxnLst/>
              <a:rect l="l" t="t" r="r" b="b"/>
              <a:pathLst>
                <a:path w="37869" h="37271" extrusionOk="0">
                  <a:moveTo>
                    <a:pt x="18935" y="1"/>
                  </a:moveTo>
                  <a:cubicBezTo>
                    <a:pt x="18151" y="1"/>
                    <a:pt x="17367" y="299"/>
                    <a:pt x="16769" y="897"/>
                  </a:cubicBezTo>
                  <a:lnTo>
                    <a:pt x="1197" y="16470"/>
                  </a:lnTo>
                  <a:cubicBezTo>
                    <a:pt x="0" y="17666"/>
                    <a:pt x="0" y="19605"/>
                    <a:pt x="1197" y="20801"/>
                  </a:cubicBezTo>
                  <a:lnTo>
                    <a:pt x="16769" y="36374"/>
                  </a:lnTo>
                  <a:cubicBezTo>
                    <a:pt x="17367" y="36972"/>
                    <a:pt x="18151" y="37271"/>
                    <a:pt x="18935" y="37271"/>
                  </a:cubicBezTo>
                  <a:cubicBezTo>
                    <a:pt x="19719" y="37271"/>
                    <a:pt x="20503" y="36972"/>
                    <a:pt x="21101" y="36374"/>
                  </a:cubicBezTo>
                  <a:lnTo>
                    <a:pt x="36673" y="20801"/>
                  </a:lnTo>
                  <a:cubicBezTo>
                    <a:pt x="37869" y="19605"/>
                    <a:pt x="37869" y="17666"/>
                    <a:pt x="36673" y="16470"/>
                  </a:cubicBezTo>
                  <a:lnTo>
                    <a:pt x="21101" y="897"/>
                  </a:lnTo>
                  <a:cubicBezTo>
                    <a:pt x="20503" y="299"/>
                    <a:pt x="19719" y="1"/>
                    <a:pt x="18935" y="1"/>
                  </a:cubicBezTo>
                  <a:close/>
                </a:path>
              </a:pathLst>
            </a:custGeom>
            <a:solidFill>
              <a:srgbClr val="00A0C8"/>
            </a:solidFill>
            <a:ln w="1905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Google Shape;395;p20">
              <a:extLst>
                <a:ext uri="{FF2B5EF4-FFF2-40B4-BE49-F238E27FC236}">
                  <a16:creationId xmlns:a16="http://schemas.microsoft.com/office/drawing/2014/main" id="{396551BF-84FC-39B6-686F-943D2D2A966C}"/>
                </a:ext>
              </a:extLst>
            </p:cNvPr>
            <p:cNvSpPr txBox="1"/>
            <p:nvPr/>
          </p:nvSpPr>
          <p:spPr>
            <a:xfrm>
              <a:off x="7802292" y="2185627"/>
              <a:ext cx="1800000" cy="4224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Fira Sans Extra Condensed"/>
                  <a:cs typeface="Calibri" panose="020F0502020204030204" pitchFamily="34" charset="0"/>
                  <a:sym typeface="Fira Sans Extra Condensed"/>
                </a:rPr>
                <a:t>Migration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0DBDAA94-526A-9D52-CD38-19EE4F22FDB6}"/>
              </a:ext>
            </a:extLst>
          </p:cNvPr>
          <p:cNvSpPr txBox="1"/>
          <p:nvPr/>
        </p:nvSpPr>
        <p:spPr>
          <a:xfrm>
            <a:off x="249378" y="3146650"/>
            <a:ext cx="2743200" cy="276577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AWS account preparation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Landing Zone – IAM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Landing Zone – Logs management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– Configuration compliance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– Threat detection and firewall</a:t>
            </a:r>
          </a:p>
          <a:p>
            <a:pPr algn="ctr"/>
            <a:endParaRPr lang="en-ID" sz="1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32D9AB4-94CC-35B7-5EF5-3A6EB55D40C9}"/>
              </a:ext>
            </a:extLst>
          </p:cNvPr>
          <p:cNvSpPr/>
          <p:nvPr/>
        </p:nvSpPr>
        <p:spPr>
          <a:xfrm>
            <a:off x="672650" y="6037120"/>
            <a:ext cx="1923074" cy="503990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007DBC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 Man/day ($)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62D7C1-155B-A5C1-EA2D-83D17C3EDFF5}"/>
              </a:ext>
            </a:extLst>
          </p:cNvPr>
          <p:cNvSpPr txBox="1"/>
          <p:nvPr/>
        </p:nvSpPr>
        <p:spPr>
          <a:xfrm>
            <a:off x="2999504" y="3146650"/>
            <a:ext cx="2743200" cy="276577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AWS VPC preparation</a:t>
            </a:r>
          </a:p>
          <a:p>
            <a:pPr algn="ctr"/>
            <a:endParaRPr lang="en-US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AWS – On-premise connectivity with VPN</a:t>
            </a:r>
          </a:p>
          <a:p>
            <a:pPr algn="ctr"/>
            <a:endParaRPr lang="en-US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 routing</a:t>
            </a:r>
            <a:endParaRPr lang="en-ID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F70C1AD-3BAB-100D-961B-F43B0BA550C0}"/>
              </a:ext>
            </a:extLst>
          </p:cNvPr>
          <p:cNvSpPr/>
          <p:nvPr/>
        </p:nvSpPr>
        <p:spPr>
          <a:xfrm>
            <a:off x="3365445" y="6037120"/>
            <a:ext cx="2068998" cy="503990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169F82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1-2 Man/days ($)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18E81C6-1E2E-A714-E40B-761A7D938EF9}"/>
              </a:ext>
            </a:extLst>
          </p:cNvPr>
          <p:cNvSpPr/>
          <p:nvPr/>
        </p:nvSpPr>
        <p:spPr>
          <a:xfrm>
            <a:off x="6214101" y="6037120"/>
            <a:ext cx="2171358" cy="503990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00A0C8"/>
          </a:solidFill>
          <a:ln w="19050" cap="flat" cmpd="sng" algn="ctr">
            <a:solidFill>
              <a:schemeClr val="bg1"/>
            </a:solidFill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3-5 Man/days ($)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153F47-671B-3BBA-15F3-78FBD2FA4BB1}"/>
              </a:ext>
            </a:extLst>
          </p:cNvPr>
          <p:cNvSpPr txBox="1"/>
          <p:nvPr/>
        </p:nvSpPr>
        <p:spPr>
          <a:xfrm>
            <a:off x="5937002" y="3146650"/>
            <a:ext cx="2743200" cy="276577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AWS MGN configuration</a:t>
            </a:r>
          </a:p>
          <a:p>
            <a:pPr algn="ctr"/>
            <a:endParaRPr lang="en-US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VM Replication</a:t>
            </a:r>
          </a:p>
          <a:p>
            <a:pPr algn="ctr"/>
            <a:endParaRPr lang="en-US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EC2 instances configuration</a:t>
            </a:r>
          </a:p>
          <a:p>
            <a:pPr algn="ctr"/>
            <a:endParaRPr lang="en-US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and Cutover</a:t>
            </a:r>
          </a:p>
          <a:p>
            <a:pPr algn="ctr"/>
            <a:endParaRPr lang="en-US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ID" sz="14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ACB659D-B0F1-1011-2231-323BA89F73FA}"/>
              </a:ext>
            </a:extLst>
          </p:cNvPr>
          <p:cNvSpPr/>
          <p:nvPr/>
        </p:nvSpPr>
        <p:spPr>
          <a:xfrm>
            <a:off x="9457325" y="1385963"/>
            <a:ext cx="2485297" cy="812529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FDC5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Cloudformation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template ready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25D69ED-BABB-7B67-3261-56A21ADD43D7}"/>
              </a:ext>
            </a:extLst>
          </p:cNvPr>
          <p:cNvSpPr/>
          <p:nvPr/>
        </p:nvSpPr>
        <p:spPr>
          <a:xfrm>
            <a:off x="9457325" y="2546803"/>
            <a:ext cx="2485297" cy="812529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FDC5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Implementation SoW and guidelines ready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32EA78E-3631-DB38-7EA5-E788EF086EF7}"/>
              </a:ext>
            </a:extLst>
          </p:cNvPr>
          <p:cNvSpPr/>
          <p:nvPr/>
        </p:nvSpPr>
        <p:spPr>
          <a:xfrm>
            <a:off x="9457325" y="3707643"/>
            <a:ext cx="2485297" cy="812529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FDC5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Westcon professional service available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 help and train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partners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CDE14A1-EDEA-B8FC-24B7-FE9B7B36A9CB}"/>
              </a:ext>
            </a:extLst>
          </p:cNvPr>
          <p:cNvSpPr/>
          <p:nvPr/>
        </p:nvSpPr>
        <p:spPr>
          <a:xfrm>
            <a:off x="9457325" y="4868483"/>
            <a:ext cx="2485297" cy="1487571"/>
          </a:xfrm>
          <a:custGeom>
            <a:avLst/>
            <a:gdLst>
              <a:gd name="connsiteX0" fmla="*/ 0 w 3599993"/>
              <a:gd name="connsiteY0" fmla="*/ 352220 h 2113280"/>
              <a:gd name="connsiteX1" fmla="*/ 352220 w 3599993"/>
              <a:gd name="connsiteY1" fmla="*/ 0 h 2113280"/>
              <a:gd name="connsiteX2" fmla="*/ 3247773 w 3599993"/>
              <a:gd name="connsiteY2" fmla="*/ 0 h 2113280"/>
              <a:gd name="connsiteX3" fmla="*/ 3599993 w 3599993"/>
              <a:gd name="connsiteY3" fmla="*/ 352220 h 2113280"/>
              <a:gd name="connsiteX4" fmla="*/ 3599993 w 3599993"/>
              <a:gd name="connsiteY4" fmla="*/ 1761060 h 2113280"/>
              <a:gd name="connsiteX5" fmla="*/ 3247773 w 3599993"/>
              <a:gd name="connsiteY5" fmla="*/ 2113280 h 2113280"/>
              <a:gd name="connsiteX6" fmla="*/ 352220 w 3599993"/>
              <a:gd name="connsiteY6" fmla="*/ 2113280 h 2113280"/>
              <a:gd name="connsiteX7" fmla="*/ 0 w 3599993"/>
              <a:gd name="connsiteY7" fmla="*/ 1761060 h 2113280"/>
              <a:gd name="connsiteX8" fmla="*/ 0 w 3599993"/>
              <a:gd name="connsiteY8" fmla="*/ 352220 h 211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99993" h="2113280">
                <a:moveTo>
                  <a:pt x="0" y="352220"/>
                </a:moveTo>
                <a:cubicBezTo>
                  <a:pt x="0" y="157694"/>
                  <a:pt x="157694" y="0"/>
                  <a:pt x="352220" y="0"/>
                </a:cubicBezTo>
                <a:lnTo>
                  <a:pt x="3247773" y="0"/>
                </a:lnTo>
                <a:cubicBezTo>
                  <a:pt x="3442299" y="0"/>
                  <a:pt x="3599993" y="157694"/>
                  <a:pt x="3599993" y="352220"/>
                </a:cubicBezTo>
                <a:lnTo>
                  <a:pt x="3599993" y="1761060"/>
                </a:lnTo>
                <a:cubicBezTo>
                  <a:pt x="3599993" y="1955586"/>
                  <a:pt x="3442299" y="2113280"/>
                  <a:pt x="3247773" y="2113280"/>
                </a:cubicBezTo>
                <a:lnTo>
                  <a:pt x="352220" y="2113280"/>
                </a:lnTo>
                <a:cubicBezTo>
                  <a:pt x="157694" y="2113280"/>
                  <a:pt x="0" y="1955586"/>
                  <a:pt x="0" y="1761060"/>
                </a:cubicBezTo>
                <a:lnTo>
                  <a:pt x="0" y="352220"/>
                </a:lnTo>
                <a:close/>
              </a:path>
            </a:pathLst>
          </a:custGeom>
          <a:solidFill>
            <a:srgbClr val="FDC500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64122" tIns="164122" rIns="164122" bIns="164122" numCol="1" spcCol="127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Partners are encouraged to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add more values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with solution and tools</a:t>
            </a: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More $$$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for partners </a:t>
            </a:r>
          </a:p>
        </p:txBody>
      </p:sp>
    </p:spTree>
    <p:extLst>
      <p:ext uri="{BB962C8B-B14F-4D97-AF65-F5344CB8AC3E}">
        <p14:creationId xmlns:p14="http://schemas.microsoft.com/office/powerpoint/2010/main" val="2233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F5850D3CC9B84FB3C36804C19B33C9" ma:contentTypeVersion="19" ma:contentTypeDescription="Create a new document." ma:contentTypeScope="" ma:versionID="467af0c1e2bbc13f65fd63f772eb75d4">
  <xsd:schema xmlns:xsd="http://www.w3.org/2001/XMLSchema" xmlns:xs="http://www.w3.org/2001/XMLSchema" xmlns:p="http://schemas.microsoft.com/office/2006/metadata/properties" xmlns:ns2="40644668-1159-4990-9e90-9dc9c751786b" xmlns:ns3="41e13a5d-ae95-48ca-ac46-28b1d72fdabf" xmlns:ns4="7ac38524-738d-483a-b671-b21dd1ddf111" targetNamespace="http://schemas.microsoft.com/office/2006/metadata/properties" ma:root="true" ma:fieldsID="0985b87391384c0ef42333773736fbd4" ns2:_="" ns3:_="" ns4:_="">
    <xsd:import namespace="40644668-1159-4990-9e90-9dc9c751786b"/>
    <xsd:import namespace="41e13a5d-ae95-48ca-ac46-28b1d72fdabf"/>
    <xsd:import namespace="7ac38524-738d-483a-b671-b21dd1ddf111"/>
    <xsd:element name="properties">
      <xsd:complexType>
        <xsd:sequence>
          <xsd:element name="documentManagement">
            <xsd:complexType>
              <xsd:all>
                <xsd:element ref="ns2:Business_x0020_Ready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644668-1159-4990-9e90-9dc9c751786b" elementFormDefault="qualified">
    <xsd:import namespace="http://schemas.microsoft.com/office/2006/documentManagement/types"/>
    <xsd:import namespace="http://schemas.microsoft.com/office/infopath/2007/PartnerControls"/>
    <xsd:element name="Business_x0020_Ready" ma:index="8" nillable="true" ma:displayName="Business Ready" ma:default="0" ma:indexed="true" ma:internalName="Business_x0020_Ready">
      <xsd:simpleType>
        <xsd:restriction base="dms:Boolean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7c4118b-21a0-4258-a036-37b81fa53b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13a5d-ae95-48ca-ac46-28b1d72fda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38524-738d-483a-b671-b21dd1ddf111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6f4cd05c-90d2-40b2-9a40-bd7c5e7c2336}" ma:internalName="TaxCatchAll" ma:showField="CatchAllData" ma:web="41e13a5d-ae95-48ca-ac46-28b1d72fda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siness_x0020_Ready xmlns="40644668-1159-4990-9e90-9dc9c751786b">false</Business_x0020_Ready>
    <lcf76f155ced4ddcb4097134ff3c332f xmlns="40644668-1159-4990-9e90-9dc9c751786b">
      <Terms xmlns="http://schemas.microsoft.com/office/infopath/2007/PartnerControls"/>
    </lcf76f155ced4ddcb4097134ff3c332f>
    <TaxCatchAll xmlns="7ac38524-738d-483a-b671-b21dd1ddf11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971A99-B785-4536-8038-FC3E94A82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644668-1159-4990-9e90-9dc9c751786b"/>
    <ds:schemaRef ds:uri="41e13a5d-ae95-48ca-ac46-28b1d72fdabf"/>
    <ds:schemaRef ds:uri="7ac38524-738d-483a-b671-b21dd1ddf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896FF8-CA23-48B7-9763-F6DC8C2F65CB}">
  <ds:schemaRefs>
    <ds:schemaRef ds:uri="http://schemas.openxmlformats.org/package/2006/metadata/core-properties"/>
    <ds:schemaRef ds:uri="http://purl.org/dc/dcmitype/"/>
    <ds:schemaRef ds:uri="7ac38524-738d-483a-b671-b21dd1ddf111"/>
    <ds:schemaRef ds:uri="http://schemas.microsoft.com/office/2006/metadata/properties"/>
    <ds:schemaRef ds:uri="http://schemas.microsoft.com/office/infopath/2007/PartnerControls"/>
    <ds:schemaRef ds:uri="40644668-1159-4990-9e90-9dc9c751786b"/>
    <ds:schemaRef ds:uri="http://purl.org/dc/terms/"/>
    <ds:schemaRef ds:uri="41e13a5d-ae95-48ca-ac46-28b1d72fdabf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8242DC-D34D-442C-83F8-2CA119BFAD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c8933c6-cfb2-4dd9-bfc9-621cde1dea8f}" enabled="0" method="" siteId="{ec8933c6-cfb2-4dd9-bfc9-621cde1dea8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1388</Words>
  <Application>Microsoft Office PowerPoint</Application>
  <PresentationFormat>Widescreen</PresentationFormat>
  <Paragraphs>324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Amazon Ember</vt:lpstr>
      <vt:lpstr>Aptos</vt:lpstr>
      <vt:lpstr>Aptos Display</vt:lpstr>
      <vt:lpstr>Arial</vt:lpstr>
      <vt:lpstr>Calibri</vt:lpstr>
      <vt:lpstr>Office Theme</vt:lpstr>
      <vt:lpstr>AWS Virtualisation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 contact our team:  xxx xxx xxx</vt:lpstr>
    </vt:vector>
  </TitlesOfParts>
  <Company>Westcon Comstor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AWS Virtualisation customer presentation</dc:title>
  <dc:creator>Melandi Du Plooy</dc:creator>
  <cp:lastModifiedBy>Melandi Du Plooy</cp:lastModifiedBy>
  <cp:revision>1</cp:revision>
  <dcterms:created xsi:type="dcterms:W3CDTF">2024-09-04T22:09:12Z</dcterms:created>
  <dcterms:modified xsi:type="dcterms:W3CDTF">2024-09-10T01:12:18Z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0x0101002CF5850D3CC9B84FB3C36804C19B33C9</vt:lpwstr>
  </property>
  <property fmtid="{D5CDD505-2E9C-101B-9397-08002B2CF9AE}" pid="3" name="MediaServiceImageTags">
    <vt:lpwstr/>
  </property>
</Properties>
</file>